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8" r:id="rId3"/>
    <p:sldId id="257" r:id="rId4"/>
    <p:sldId id="262" r:id="rId5"/>
    <p:sldId id="259" r:id="rId6"/>
    <p:sldId id="267" r:id="rId7"/>
    <p:sldId id="264" r:id="rId8"/>
    <p:sldId id="301" r:id="rId9"/>
    <p:sldId id="302" r:id="rId10"/>
    <p:sldId id="297" r:id="rId11"/>
    <p:sldId id="300" r:id="rId12"/>
    <p:sldId id="299" r:id="rId13"/>
    <p:sldId id="260" r:id="rId14"/>
    <p:sldId id="292" r:id="rId15"/>
    <p:sldId id="272" r:id="rId16"/>
    <p:sldId id="274" r:id="rId17"/>
    <p:sldId id="276" r:id="rId18"/>
    <p:sldId id="275" r:id="rId19"/>
    <p:sldId id="282" r:id="rId20"/>
    <p:sldId id="284" r:id="rId21"/>
    <p:sldId id="288" r:id="rId22"/>
    <p:sldId id="285" r:id="rId23"/>
    <p:sldId id="286" r:id="rId24"/>
    <p:sldId id="290" r:id="rId25"/>
    <p:sldId id="291" r:id="rId26"/>
    <p:sldId id="293" r:id="rId27"/>
    <p:sldId id="273" r:id="rId28"/>
    <p:sldId id="296" r:id="rId29"/>
    <p:sldId id="29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EF4A"/>
    <a:srgbClr val="5C84CC"/>
    <a:srgbClr val="005094"/>
    <a:srgbClr val="0075D6"/>
    <a:srgbClr val="007E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09" autoAdjust="0"/>
    <p:restoredTop sz="73247" autoAdjust="0"/>
  </p:normalViewPr>
  <p:slideViewPr>
    <p:cSldViewPr snapToGrid="0">
      <p:cViewPr varScale="1">
        <p:scale>
          <a:sx n="53" d="100"/>
          <a:sy n="53" d="100"/>
        </p:scale>
        <p:origin x="160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BB78CE-81D4-4C1C-9588-07A34D25CECF}" type="datetimeFigureOut">
              <a:rPr lang="en-AU" smtClean="0"/>
              <a:t>3/08/2018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5BA22D-0248-4F01-92D1-7A4EE9A0FA94}" type="slidenum">
              <a:rPr lang="en-AU" smtClean="0"/>
              <a:t>‹#›</a:t>
            </a:fld>
            <a:endParaRPr lang="en-AU"/>
          </a:p>
        </p:txBody>
      </p:sp>
    </p:spTree>
    <p:extLst>
      <p:ext uri="{BB962C8B-B14F-4D97-AF65-F5344CB8AC3E}">
        <p14:creationId xmlns:p14="http://schemas.microsoft.com/office/powerpoint/2010/main" val="2466042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goal of psychology is to explain and predict human behaviour. </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Other sciences, such as physics and chemistry, are practically useful because they make reliable real-world predictions. </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Psychology, for the most part, is not quite there yet. </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To date, psychology has faced two main obstacles to predictive models:</a:t>
            </a:r>
          </a:p>
          <a:p>
            <a:pPr lvl="0"/>
            <a:r>
              <a:rPr lang="en-AU" sz="1200" kern="1200" dirty="0">
                <a:solidFill>
                  <a:schemeClr val="tx1"/>
                </a:solidFill>
                <a:effectLst/>
                <a:latin typeface="+mn-lt"/>
                <a:ea typeface="+mn-ea"/>
                <a:cs typeface="+mn-cs"/>
              </a:rPr>
              <a:t>The means of collecting large quantities of real-world data </a:t>
            </a:r>
          </a:p>
          <a:p>
            <a:pPr lvl="0"/>
            <a:r>
              <a:rPr lang="en-AU" sz="1200" kern="1200" dirty="0">
                <a:solidFill>
                  <a:schemeClr val="tx1"/>
                </a:solidFill>
                <a:effectLst/>
                <a:latin typeface="+mn-lt"/>
                <a:ea typeface="+mn-ea"/>
                <a:cs typeface="+mn-cs"/>
              </a:rPr>
              <a:t>The tools to predict behaviour using this real-world data </a:t>
            </a:r>
          </a:p>
          <a:p>
            <a:endParaRPr lang="en-AU" dirty="0"/>
          </a:p>
          <a:p>
            <a:r>
              <a:rPr lang="en-AU" dirty="0"/>
              <a:t>Recent advancements in smart technologies such as phones and watches, allows us to create designer apps that can passively collect enormous amounts of real-world data on each and every subject.</a:t>
            </a:r>
          </a:p>
          <a:p>
            <a:endParaRPr lang="en-AU" dirty="0"/>
          </a:p>
          <a:p>
            <a:r>
              <a:rPr lang="en-AU" dirty="0"/>
              <a:t>Similar advancements in machine learning and predicative algorithms, allows us to use this real world data to make useful predictions about human behaviour.</a:t>
            </a:r>
          </a:p>
          <a:p>
            <a:endParaRPr lang="en-AU" dirty="0"/>
          </a:p>
          <a:p>
            <a:r>
              <a:rPr lang="en-AU" dirty="0"/>
              <a:t>Today, I will discuss my recent work using smart phone technology, to build a predictive model for When in human memory.</a:t>
            </a:r>
          </a:p>
        </p:txBody>
      </p:sp>
      <p:sp>
        <p:nvSpPr>
          <p:cNvPr id="4" name="Slide Number Placeholder 3"/>
          <p:cNvSpPr>
            <a:spLocks noGrp="1"/>
          </p:cNvSpPr>
          <p:nvPr>
            <p:ph type="sldNum" sz="quarter" idx="10"/>
          </p:nvPr>
        </p:nvSpPr>
        <p:spPr/>
        <p:txBody>
          <a:bodyPr/>
          <a:lstStyle/>
          <a:p>
            <a:fld id="{DB5BA22D-0248-4F01-92D1-7A4EE9A0FA94}" type="slidenum">
              <a:rPr lang="en-AU" smtClean="0"/>
              <a:t>2</a:t>
            </a:fld>
            <a:endParaRPr lang="en-AU"/>
          </a:p>
        </p:txBody>
      </p:sp>
    </p:spTree>
    <p:extLst>
      <p:ext uri="{BB962C8B-B14F-4D97-AF65-F5344CB8AC3E}">
        <p14:creationId xmlns:p14="http://schemas.microsoft.com/office/powerpoint/2010/main" val="2943882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After the two-week collection phase, participants underwent a one week retention interval, and completed the recognition memory test online on the third Friday.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During the test phase, participants were presented with an image from their collection phase and were asked to report from which Week, Day and Hour the image was selected.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Participants also reported their confidence in each of these time scales, and the emotional valence of the image. Both confidence and emotional valence were reported on a 5pt </a:t>
            </a:r>
            <a:r>
              <a:rPr lang="en-AU" sz="1200" kern="1200" dirty="0" err="1">
                <a:solidFill>
                  <a:schemeClr val="tx1"/>
                </a:solidFill>
                <a:effectLst/>
                <a:latin typeface="+mn-lt"/>
                <a:ea typeface="+mn-ea"/>
                <a:cs typeface="+mn-cs"/>
              </a:rPr>
              <a:t>likert</a:t>
            </a:r>
            <a:r>
              <a:rPr lang="en-AU" sz="1200" kern="1200" dirty="0">
                <a:solidFill>
                  <a:schemeClr val="tx1"/>
                </a:solidFill>
                <a:effectLst/>
                <a:latin typeface="+mn-lt"/>
                <a:ea typeface="+mn-ea"/>
                <a:cs typeface="+mn-cs"/>
              </a:rPr>
              <a:t>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Collection rates differed across participants, but the average number of images tested was 71 with an SD of 29.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For simplicity, I’m going to focus the current analysis on the day decisions. If you are interested in results from these other response items, you should go and see </a:t>
            </a:r>
            <a:r>
              <a:rPr lang="en-AU" sz="1200" kern="1200" dirty="0" err="1">
                <a:solidFill>
                  <a:schemeClr val="tx1"/>
                </a:solidFill>
                <a:effectLst/>
                <a:latin typeface="+mn-lt"/>
                <a:ea typeface="+mn-ea"/>
                <a:cs typeface="+mn-cs"/>
              </a:rPr>
              <a:t>Hyungwook’s</a:t>
            </a:r>
            <a:r>
              <a:rPr lang="en-AU" sz="1200" kern="1200" dirty="0">
                <a:solidFill>
                  <a:schemeClr val="tx1"/>
                </a:solidFill>
                <a:effectLst/>
                <a:latin typeface="+mn-lt"/>
                <a:ea typeface="+mn-ea"/>
                <a:cs typeface="+mn-cs"/>
              </a:rPr>
              <a:t> talk later. </a:t>
            </a:r>
          </a:p>
        </p:txBody>
      </p:sp>
      <p:sp>
        <p:nvSpPr>
          <p:cNvPr id="4" name="Slide Number Placeholder 3"/>
          <p:cNvSpPr>
            <a:spLocks noGrp="1"/>
          </p:cNvSpPr>
          <p:nvPr>
            <p:ph type="sldNum" sz="quarter" idx="10"/>
          </p:nvPr>
        </p:nvSpPr>
        <p:spPr/>
        <p:txBody>
          <a:bodyPr/>
          <a:lstStyle/>
          <a:p>
            <a:fld id="{DB5BA22D-0248-4F01-92D1-7A4EE9A0FA94}" type="slidenum">
              <a:rPr lang="en-AU" smtClean="0"/>
              <a:t>11</a:t>
            </a:fld>
            <a:endParaRPr lang="en-AU"/>
          </a:p>
        </p:txBody>
      </p:sp>
    </p:spTree>
    <p:extLst>
      <p:ext uri="{BB962C8B-B14F-4D97-AF65-F5344CB8AC3E}">
        <p14:creationId xmlns:p14="http://schemas.microsoft.com/office/powerpoint/2010/main" val="4231617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Accuracy for day decisions, that is, the accuracy of reporting the correct day from the option of 10 days, was relatively low across subjects at 24%.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However, as you can see from this confusion matrix of accuracy for Reported Collection Days vs Actual Collection Days, there is a clear diagonal upon which participants respond. This indicates that participants are completing the task.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But with so much noise, it would be difficult to predict this behaviour with just accuracy alone. Here is where our real-world data can come into play.</a:t>
            </a:r>
          </a:p>
          <a:p>
            <a:endParaRPr lang="en-AU" dirty="0"/>
          </a:p>
        </p:txBody>
      </p:sp>
      <p:sp>
        <p:nvSpPr>
          <p:cNvPr id="4" name="Slide Number Placeholder 3"/>
          <p:cNvSpPr>
            <a:spLocks noGrp="1"/>
          </p:cNvSpPr>
          <p:nvPr>
            <p:ph type="sldNum" sz="quarter" idx="10"/>
          </p:nvPr>
        </p:nvSpPr>
        <p:spPr/>
        <p:txBody>
          <a:bodyPr/>
          <a:lstStyle/>
          <a:p>
            <a:fld id="{DB5BA22D-0248-4F01-92D1-7A4EE9A0FA94}" type="slidenum">
              <a:rPr lang="en-AU" smtClean="0"/>
              <a:t>12</a:t>
            </a:fld>
            <a:endParaRPr lang="en-AU"/>
          </a:p>
        </p:txBody>
      </p:sp>
    </p:spTree>
    <p:extLst>
      <p:ext uri="{BB962C8B-B14F-4D97-AF65-F5344CB8AC3E}">
        <p14:creationId xmlns:p14="http://schemas.microsoft.com/office/powerpoint/2010/main" val="2697713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To analyse the real-world data, we break each data stream, in this example it is the image data, into discrete hour blocks or events.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To compute a measure of similarity between days, we take the event hour in which an image occurred and compare this to each hour of each alternate day. </a:t>
            </a:r>
          </a:p>
          <a:p>
            <a:endParaRPr lang="en-AU" dirty="0"/>
          </a:p>
        </p:txBody>
      </p:sp>
      <p:sp>
        <p:nvSpPr>
          <p:cNvPr id="4" name="Slide Number Placeholder 3"/>
          <p:cNvSpPr>
            <a:spLocks noGrp="1"/>
          </p:cNvSpPr>
          <p:nvPr>
            <p:ph type="sldNum" sz="quarter" idx="10"/>
          </p:nvPr>
        </p:nvSpPr>
        <p:spPr/>
        <p:txBody>
          <a:bodyPr/>
          <a:lstStyle/>
          <a:p>
            <a:fld id="{DB5BA22D-0248-4F01-92D1-7A4EE9A0FA94}" type="slidenum">
              <a:rPr lang="en-AU" smtClean="0"/>
              <a:t>13</a:t>
            </a:fld>
            <a:endParaRPr lang="en-AU"/>
          </a:p>
        </p:txBody>
      </p:sp>
    </p:spTree>
    <p:extLst>
      <p:ext uri="{BB962C8B-B14F-4D97-AF65-F5344CB8AC3E}">
        <p14:creationId xmlns:p14="http://schemas.microsoft.com/office/powerpoint/2010/main" val="1123650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We then compute a measure of similarity between the test hour and each alternate hour. On each day, the hour which is most similar, that is which has the smallest distance score, is used to represent how similar that day is with reference to the test event.</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In this way Days that have a similar event hour will be scored as being most similar, and days which have a dissimilar event hour will be scored as being most different. </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This process is repeated for each test image independently for each data stream. We compute similarity scores of the phone data using Jenson Shannon Distances, for stings such as Weather using Hamming Distances, and for temperature using the absolute difference.</a:t>
            </a:r>
          </a:p>
          <a:p>
            <a:endParaRPr lang="en-AU" dirty="0"/>
          </a:p>
        </p:txBody>
      </p:sp>
      <p:sp>
        <p:nvSpPr>
          <p:cNvPr id="4" name="Slide Number Placeholder 3"/>
          <p:cNvSpPr>
            <a:spLocks noGrp="1"/>
          </p:cNvSpPr>
          <p:nvPr>
            <p:ph type="sldNum" sz="quarter" idx="10"/>
          </p:nvPr>
        </p:nvSpPr>
        <p:spPr/>
        <p:txBody>
          <a:bodyPr/>
          <a:lstStyle/>
          <a:p>
            <a:fld id="{DB5BA22D-0248-4F01-92D1-7A4EE9A0FA94}" type="slidenum">
              <a:rPr lang="en-AU" smtClean="0"/>
              <a:t>14</a:t>
            </a:fld>
            <a:endParaRPr lang="en-AU"/>
          </a:p>
        </p:txBody>
      </p:sp>
    </p:spTree>
    <p:extLst>
      <p:ext uri="{BB962C8B-B14F-4D97-AF65-F5344CB8AC3E}">
        <p14:creationId xmlns:p14="http://schemas.microsoft.com/office/powerpoint/2010/main" val="2049492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By computing the similarity for each day in this way, we can compare the impact of each real-world data stream on the ability for subjects to recall the correct day using a Conditional Logit Model. Here we have results from a conditional logit model for the four primary data streams, GPS, Audio, Accelerometery and Image. As you can see, each of the four data streams had a significant impact on the participants ability report the correct day. </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Now this is really interesting, because we can rank these by order of importance. We show here that GPS and your background ambient sounds are most important. GPS makes sense, it is easy to imagine how </a:t>
            </a:r>
            <a:r>
              <a:rPr lang="en-AU" sz="1200" kern="1200" dirty="0" err="1">
                <a:solidFill>
                  <a:schemeClr val="tx1"/>
                </a:solidFill>
                <a:effectLst/>
                <a:latin typeface="+mn-lt"/>
                <a:ea typeface="+mn-ea"/>
                <a:cs typeface="+mn-cs"/>
              </a:rPr>
              <a:t>distinguinshing</a:t>
            </a:r>
            <a:r>
              <a:rPr lang="en-AU" sz="1200" kern="1200" dirty="0">
                <a:solidFill>
                  <a:schemeClr val="tx1"/>
                </a:solidFill>
                <a:effectLst/>
                <a:latin typeface="+mn-lt"/>
                <a:ea typeface="+mn-ea"/>
                <a:cs typeface="+mn-cs"/>
              </a:rPr>
              <a:t> between one location and another might contribute to memory. In some way, Audio functions in a similar way. Each location is hallmarked by its own unique ambient auditory signature. In this way, Audio might function as another proxy of location.</a:t>
            </a:r>
          </a:p>
          <a:p>
            <a:r>
              <a:rPr lang="en-AU" sz="1200" kern="1200" dirty="0">
                <a:solidFill>
                  <a:schemeClr val="tx1"/>
                </a:solidFill>
                <a:effectLst/>
                <a:latin typeface="+mn-lt"/>
                <a:ea typeface="+mn-ea"/>
                <a:cs typeface="+mn-cs"/>
              </a:rPr>
              <a:t>Next we have Accelerometry. It would make sense that both how you move and how often you move, both contribute to your memory. Jogging or running should produce quite unique memories as compared to sitting in your lab every day.</a:t>
            </a:r>
          </a:p>
          <a:p>
            <a:r>
              <a:rPr lang="en-AU" sz="1200" kern="1200" dirty="0">
                <a:solidFill>
                  <a:schemeClr val="tx1"/>
                </a:solidFill>
                <a:effectLst/>
                <a:latin typeface="+mn-lt"/>
                <a:ea typeface="+mn-ea"/>
                <a:cs typeface="+mn-cs"/>
              </a:rPr>
              <a:t>Finally, we have image. It is interesting that images are the least predictive since this is what we were testing participants on. This could be due to several reasons, but the simplest reason is our choice in image analysis tool, and this is something we will look further at in future.</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Now that we have a model capturing how the real-data affects memory, we need to address our central question. How well does this model predict memory? To do this we borrow a measure from Machine Learning called perplexity. You can think of perplexity a measure of how well the model predicts memory, based upon how many alternate days are considered. For example, if the model were entirely predictive, it would only ever have to consider a single day, the correct day. In this case, perplexity would be equal to one. Now, if the model were non-predictive, then it would consider each day under a uniform random probability. In this case, the model would have a perplexity of 10. Our current model, using real world data, has a perplexity of 8.6 which means we are in fact predicting memory at better than chance levels using only four data streams. So, what happens when we do include the additional data streams?</a:t>
            </a:r>
          </a:p>
          <a:p>
            <a:endParaRPr lang="en-AU" dirty="0"/>
          </a:p>
        </p:txBody>
      </p:sp>
      <p:sp>
        <p:nvSpPr>
          <p:cNvPr id="4" name="Slide Number Placeholder 3"/>
          <p:cNvSpPr>
            <a:spLocks noGrp="1"/>
          </p:cNvSpPr>
          <p:nvPr>
            <p:ph type="sldNum" sz="quarter" idx="10"/>
          </p:nvPr>
        </p:nvSpPr>
        <p:spPr/>
        <p:txBody>
          <a:bodyPr/>
          <a:lstStyle/>
          <a:p>
            <a:fld id="{DB5BA22D-0248-4F01-92D1-7A4EE9A0FA94}" type="slidenum">
              <a:rPr lang="en-AU" smtClean="0"/>
              <a:t>15</a:t>
            </a:fld>
            <a:endParaRPr lang="en-AU"/>
          </a:p>
        </p:txBody>
      </p:sp>
    </p:spTree>
    <p:extLst>
      <p:ext uri="{BB962C8B-B14F-4D97-AF65-F5344CB8AC3E}">
        <p14:creationId xmlns:p14="http://schemas.microsoft.com/office/powerpoint/2010/main" val="12356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When we include the augmented data streams of Moon Phase, Temperature, the Audio Classifier and the Weather, we see that prediction improves. This means that we are better at predicting memory with the inclusion of more real-world data. What is also interesting, is that the only augmented stream that contributes significantly to the model, is our sanity check, moon phase. Now don’t get excited and start consulting your star charts, the moon didn’t make you forget your car keys or your sisters birthday. There is a rational explanation for why Moon Phase is significant in our model.</a:t>
            </a:r>
          </a:p>
          <a:p>
            <a:endParaRPr lang="en-AU" dirty="0"/>
          </a:p>
        </p:txBody>
      </p:sp>
      <p:sp>
        <p:nvSpPr>
          <p:cNvPr id="4" name="Slide Number Placeholder 3"/>
          <p:cNvSpPr>
            <a:spLocks noGrp="1"/>
          </p:cNvSpPr>
          <p:nvPr>
            <p:ph type="sldNum" sz="quarter" idx="10"/>
          </p:nvPr>
        </p:nvSpPr>
        <p:spPr/>
        <p:txBody>
          <a:bodyPr/>
          <a:lstStyle/>
          <a:p>
            <a:fld id="{DB5BA22D-0248-4F01-92D1-7A4EE9A0FA94}" type="slidenum">
              <a:rPr lang="en-AU" smtClean="0"/>
              <a:t>16</a:t>
            </a:fld>
            <a:endParaRPr lang="en-AU"/>
          </a:p>
        </p:txBody>
      </p:sp>
    </p:spTree>
    <p:extLst>
      <p:ext uri="{BB962C8B-B14F-4D97-AF65-F5344CB8AC3E}">
        <p14:creationId xmlns:p14="http://schemas.microsoft.com/office/powerpoint/2010/main" val="1218041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Each moon cycle can be broken into primary phases that last a single night, for example the Full Moon or New Moon; and intermediary phases that last between 5 and 7 nights. Because of these extended intermediary phases, the moon is probably acting as a proxy for the time of the week. So, if we can account for time in our logit model, moon phase should wash out.</a:t>
            </a:r>
          </a:p>
          <a:p>
            <a:endParaRPr lang="en-AU" dirty="0"/>
          </a:p>
        </p:txBody>
      </p:sp>
      <p:sp>
        <p:nvSpPr>
          <p:cNvPr id="4" name="Slide Number Placeholder 3"/>
          <p:cNvSpPr>
            <a:spLocks noGrp="1"/>
          </p:cNvSpPr>
          <p:nvPr>
            <p:ph type="sldNum" sz="quarter" idx="10"/>
          </p:nvPr>
        </p:nvSpPr>
        <p:spPr/>
        <p:txBody>
          <a:bodyPr/>
          <a:lstStyle/>
          <a:p>
            <a:fld id="{DB5BA22D-0248-4F01-92D1-7A4EE9A0FA94}" type="slidenum">
              <a:rPr lang="en-AU" smtClean="0"/>
              <a:t>17</a:t>
            </a:fld>
            <a:endParaRPr lang="en-AU"/>
          </a:p>
        </p:txBody>
      </p:sp>
    </p:spTree>
    <p:extLst>
      <p:ext uri="{BB962C8B-B14F-4D97-AF65-F5344CB8AC3E}">
        <p14:creationId xmlns:p14="http://schemas.microsoft.com/office/powerpoint/2010/main" val="2242948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And what do you know, when we account for the Time of Day, the Day of the Week (that is, was it a Monday or a Friday), and the actual Day (that is days 1 to 10), the effect of moon phase washes out. The addition of time data also has the effect of reducing perplexity and further improving prediction.</a:t>
            </a:r>
          </a:p>
          <a:p>
            <a:endParaRPr lang="en-AU" dirty="0"/>
          </a:p>
        </p:txBody>
      </p:sp>
      <p:sp>
        <p:nvSpPr>
          <p:cNvPr id="4" name="Slide Number Placeholder 3"/>
          <p:cNvSpPr>
            <a:spLocks noGrp="1"/>
          </p:cNvSpPr>
          <p:nvPr>
            <p:ph type="sldNum" sz="quarter" idx="10"/>
          </p:nvPr>
        </p:nvSpPr>
        <p:spPr/>
        <p:txBody>
          <a:bodyPr/>
          <a:lstStyle/>
          <a:p>
            <a:fld id="{DB5BA22D-0248-4F01-92D1-7A4EE9A0FA94}" type="slidenum">
              <a:rPr lang="en-AU" smtClean="0"/>
              <a:t>18</a:t>
            </a:fld>
            <a:endParaRPr lang="en-AU"/>
          </a:p>
        </p:txBody>
      </p:sp>
    </p:spTree>
    <p:extLst>
      <p:ext uri="{BB962C8B-B14F-4D97-AF65-F5344CB8AC3E}">
        <p14:creationId xmlns:p14="http://schemas.microsoft.com/office/powerpoint/2010/main" val="1446146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have shown that life logging affords a real-world representation of human memory.</a:t>
            </a:r>
          </a:p>
          <a:p>
            <a:endParaRPr lang="en-AU" dirty="0"/>
          </a:p>
          <a:p>
            <a:r>
              <a:rPr lang="en-AU" dirty="0"/>
              <a:t>Recorded real-world data significantly contributes to memory.</a:t>
            </a:r>
          </a:p>
          <a:p>
            <a:endParaRPr lang="en-AU" dirty="0"/>
          </a:p>
          <a:p>
            <a:r>
              <a:rPr lang="en-AU" dirty="0"/>
              <a:t>With real-world data, we can predict memory better than chance perplexity = 8.67 . Prediction improved with additional data.</a:t>
            </a:r>
          </a:p>
          <a:p>
            <a:endParaRPr lang="en-AU" dirty="0"/>
          </a:p>
          <a:p>
            <a:r>
              <a:rPr lang="en-AU" dirty="0"/>
              <a:t>Model predictions held at both the individual decision and individual subject level.</a:t>
            </a:r>
          </a:p>
          <a:p>
            <a:endParaRPr lang="en-AU" dirty="0"/>
          </a:p>
        </p:txBody>
      </p:sp>
      <p:sp>
        <p:nvSpPr>
          <p:cNvPr id="4" name="Slide Number Placeholder 3"/>
          <p:cNvSpPr>
            <a:spLocks noGrp="1"/>
          </p:cNvSpPr>
          <p:nvPr>
            <p:ph type="sldNum" sz="quarter" idx="10"/>
          </p:nvPr>
        </p:nvSpPr>
        <p:spPr/>
        <p:txBody>
          <a:bodyPr/>
          <a:lstStyle/>
          <a:p>
            <a:fld id="{DB5BA22D-0248-4F01-92D1-7A4EE9A0FA94}" type="slidenum">
              <a:rPr lang="en-AU" smtClean="0"/>
              <a:t>19</a:t>
            </a:fld>
            <a:endParaRPr lang="en-AU"/>
          </a:p>
        </p:txBody>
      </p:sp>
    </p:spTree>
    <p:extLst>
      <p:ext uri="{BB962C8B-B14F-4D97-AF65-F5344CB8AC3E}">
        <p14:creationId xmlns:p14="http://schemas.microsoft.com/office/powerpoint/2010/main" val="1181958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Predictions may be further improved with additional passive measures</a:t>
            </a:r>
          </a:p>
          <a:p>
            <a:endParaRPr lang="en-AU" dirty="0"/>
          </a:p>
          <a:p>
            <a:r>
              <a:rPr lang="en-AU" dirty="0"/>
              <a:t>SMS &amp; Phone Calls</a:t>
            </a:r>
          </a:p>
          <a:p>
            <a:r>
              <a:rPr lang="en-AU" dirty="0"/>
              <a:t>Emails and Diary Entries</a:t>
            </a:r>
          </a:p>
          <a:p>
            <a:r>
              <a:rPr lang="en-AU" dirty="0"/>
              <a:t>Social Media Posts</a:t>
            </a:r>
          </a:p>
          <a:p>
            <a:r>
              <a:rPr lang="en-AU" dirty="0"/>
              <a:t>Heart &amp; Step Rate</a:t>
            </a:r>
          </a:p>
          <a:p>
            <a:endParaRPr lang="en-AU" dirty="0"/>
          </a:p>
          <a:p>
            <a:r>
              <a:rPr lang="en-AU" dirty="0"/>
              <a:t>And additional active measures</a:t>
            </a:r>
          </a:p>
          <a:p>
            <a:endParaRPr lang="en-AU" dirty="0"/>
          </a:p>
          <a:p>
            <a:r>
              <a:rPr lang="en-AU" dirty="0"/>
              <a:t>Emotional States, Meals &amp; Weight, Activities</a:t>
            </a:r>
          </a:p>
          <a:p>
            <a:endParaRPr lang="en-AU" dirty="0"/>
          </a:p>
        </p:txBody>
      </p:sp>
      <p:sp>
        <p:nvSpPr>
          <p:cNvPr id="4" name="Slide Number Placeholder 3"/>
          <p:cNvSpPr>
            <a:spLocks noGrp="1"/>
          </p:cNvSpPr>
          <p:nvPr>
            <p:ph type="sldNum" sz="quarter" idx="10"/>
          </p:nvPr>
        </p:nvSpPr>
        <p:spPr/>
        <p:txBody>
          <a:bodyPr/>
          <a:lstStyle/>
          <a:p>
            <a:fld id="{DB5BA22D-0248-4F01-92D1-7A4EE9A0FA94}" type="slidenum">
              <a:rPr lang="en-AU" smtClean="0"/>
              <a:t>20</a:t>
            </a:fld>
            <a:endParaRPr lang="en-AU"/>
          </a:p>
        </p:txBody>
      </p:sp>
    </p:spTree>
    <p:extLst>
      <p:ext uri="{BB962C8B-B14F-4D97-AF65-F5344CB8AC3E}">
        <p14:creationId xmlns:p14="http://schemas.microsoft.com/office/powerpoint/2010/main" val="1520369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Typically, memory research is conducted in a lab setting. Participants are shown stimuli on a monitor, such as playing cards, and at a later stage of testing, are asked to recall or recognise whether the card had previously been presented.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These experiments occur under unnatural settings, with the goal of explain real-world behaviour. But a single hour session testing a very specific memory trace does not necessarily generalise to the memories we form in the real world over days, and even weeks.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My current study moves beyond the laboratory. Over a two week period, we use smartphones to collect dense data about an individual subject’s life-events and use this data to predict their memory for real world events.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DB5BA22D-0248-4F01-92D1-7A4EE9A0FA94}" type="slidenum">
              <a:rPr lang="en-AU" smtClean="0"/>
              <a:t>3</a:t>
            </a:fld>
            <a:endParaRPr lang="en-AU"/>
          </a:p>
        </p:txBody>
      </p:sp>
    </p:spTree>
    <p:extLst>
      <p:ext uri="{BB962C8B-B14F-4D97-AF65-F5344CB8AC3E}">
        <p14:creationId xmlns:p14="http://schemas.microsoft.com/office/powerpoint/2010/main" val="3879974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Explanatory models are necessary for understanding the human brain.</a:t>
            </a:r>
          </a:p>
          <a:p>
            <a:endParaRPr lang="en-AU" dirty="0"/>
          </a:p>
          <a:p>
            <a:r>
              <a:rPr lang="en-AU" dirty="0"/>
              <a:t>But an explanation is not a prediction.</a:t>
            </a:r>
          </a:p>
          <a:p>
            <a:endParaRPr lang="en-AU" dirty="0"/>
          </a:p>
          <a:p>
            <a:r>
              <a:rPr lang="en-AU" dirty="0"/>
              <a:t>Psychology can and should be working to make informative and reliable predictions about the world.</a:t>
            </a:r>
            <a:br>
              <a:rPr lang="en-AU" dirty="0"/>
            </a:br>
            <a:endParaRPr lang="en-AU" dirty="0"/>
          </a:p>
          <a:p>
            <a:r>
              <a:rPr lang="en-AU" dirty="0"/>
              <a:t>After all…</a:t>
            </a:r>
          </a:p>
          <a:p>
            <a:r>
              <a:rPr lang="en-AU" dirty="0"/>
              <a:t> </a:t>
            </a:r>
          </a:p>
          <a:p>
            <a:r>
              <a:rPr lang="en-AU" dirty="0"/>
              <a:t>We have the technology</a:t>
            </a:r>
          </a:p>
        </p:txBody>
      </p:sp>
      <p:sp>
        <p:nvSpPr>
          <p:cNvPr id="4" name="Slide Number Placeholder 3"/>
          <p:cNvSpPr>
            <a:spLocks noGrp="1"/>
          </p:cNvSpPr>
          <p:nvPr>
            <p:ph type="sldNum" sz="quarter" idx="10"/>
          </p:nvPr>
        </p:nvSpPr>
        <p:spPr/>
        <p:txBody>
          <a:bodyPr/>
          <a:lstStyle/>
          <a:p>
            <a:fld id="{DB5BA22D-0248-4F01-92D1-7A4EE9A0FA94}" type="slidenum">
              <a:rPr lang="en-AU" smtClean="0"/>
              <a:t>21</a:t>
            </a:fld>
            <a:endParaRPr lang="en-AU"/>
          </a:p>
        </p:txBody>
      </p:sp>
    </p:spTree>
    <p:extLst>
      <p:ext uri="{BB962C8B-B14F-4D97-AF65-F5344CB8AC3E}">
        <p14:creationId xmlns:p14="http://schemas.microsoft.com/office/powerpoint/2010/main" val="3877117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B5BA22D-0248-4F01-92D1-7A4EE9A0FA94}" type="slidenum">
              <a:rPr lang="en-AU" smtClean="0"/>
              <a:t>23</a:t>
            </a:fld>
            <a:endParaRPr lang="en-AU"/>
          </a:p>
        </p:txBody>
      </p:sp>
    </p:spTree>
    <p:extLst>
      <p:ext uri="{BB962C8B-B14F-4D97-AF65-F5344CB8AC3E}">
        <p14:creationId xmlns:p14="http://schemas.microsoft.com/office/powerpoint/2010/main" val="1363752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To assess how well the conditional logit model predicts memory, we applied cross validation. Now, cross validation is a model evaluation tool that assesses how well the model can predict the outcome of new data, based upon previous data sets. An extreme version of this is leave-one-decision-out Cross Validation. </a:t>
            </a:r>
          </a:p>
          <a:p>
            <a:r>
              <a:rPr lang="en-AU" sz="1200" kern="1200" dirty="0">
                <a:solidFill>
                  <a:schemeClr val="tx1"/>
                </a:solidFill>
                <a:effectLst/>
                <a:latin typeface="+mn-lt"/>
                <a:ea typeface="+mn-ea"/>
                <a:cs typeface="+mn-cs"/>
              </a:rPr>
              <a:t>Here, a single holdout event is removed from the total data set. The remaining data set is then used to predict the outcome of the held out event, with error calculated in terms of perplexity. This procedure is repeated for each event (N=10660), giving us a measure of perplexity at the level of a single decision. If the model is over fitting or under fitting on the training data sets, perplexity will increase and reflect this noisy estimation. </a:t>
            </a:r>
          </a:p>
          <a:p>
            <a:r>
              <a:rPr lang="en-AU" sz="1200" kern="1200" dirty="0">
                <a:solidFill>
                  <a:schemeClr val="tx1"/>
                </a:solidFill>
                <a:effectLst/>
                <a:latin typeface="+mn-lt"/>
                <a:ea typeface="+mn-ea"/>
                <a:cs typeface="+mn-cs"/>
              </a:rPr>
              <a:t>Now what was surprising, and really quite excellent about this model, is that perplexity increased as it should since you are removing data when performing cross validation, but only by a very small amount. This means that the predictions from this real-world data is very stable, and remains predictive at the individual decision level. </a:t>
            </a:r>
          </a:p>
          <a:p>
            <a:endParaRPr lang="en-AU" dirty="0"/>
          </a:p>
        </p:txBody>
      </p:sp>
      <p:sp>
        <p:nvSpPr>
          <p:cNvPr id="4" name="Slide Number Placeholder 3"/>
          <p:cNvSpPr>
            <a:spLocks noGrp="1"/>
          </p:cNvSpPr>
          <p:nvPr>
            <p:ph type="sldNum" sz="quarter" idx="10"/>
          </p:nvPr>
        </p:nvSpPr>
        <p:spPr/>
        <p:txBody>
          <a:bodyPr/>
          <a:lstStyle/>
          <a:p>
            <a:fld id="{DB5BA22D-0248-4F01-92D1-7A4EE9A0FA94}" type="slidenum">
              <a:rPr lang="en-AU" smtClean="0"/>
              <a:t>24</a:t>
            </a:fld>
            <a:endParaRPr lang="en-AU"/>
          </a:p>
        </p:txBody>
      </p:sp>
    </p:spTree>
    <p:extLst>
      <p:ext uri="{BB962C8B-B14F-4D97-AF65-F5344CB8AC3E}">
        <p14:creationId xmlns:p14="http://schemas.microsoft.com/office/powerpoint/2010/main" val="2870083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We also performed the same cross-validation method to assess the model at the level of the participant. Here we removed the data of an entire individual, and predicted their events using the data from the other 14 subjects. Again, we see that our measure of perplexity remains stable at around 8.6 and is indeed predictive at the participant </a:t>
            </a:r>
            <a:r>
              <a:rPr lang="en-AU" sz="1200" kern="1200" dirty="0" err="1">
                <a:solidFill>
                  <a:schemeClr val="tx1"/>
                </a:solidFill>
                <a:effectLst/>
                <a:latin typeface="+mn-lt"/>
                <a:ea typeface="+mn-ea"/>
                <a:cs typeface="+mn-cs"/>
              </a:rPr>
              <a:t>leve</a:t>
            </a:r>
            <a:endParaRPr lang="en-AU" sz="1200" kern="1200" dirty="0">
              <a:solidFill>
                <a:schemeClr val="tx1"/>
              </a:solidFill>
              <a:effectLst/>
              <a:latin typeface="+mn-lt"/>
              <a:ea typeface="+mn-ea"/>
              <a:cs typeface="+mn-cs"/>
            </a:endParaRPr>
          </a:p>
          <a:p>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b="1" dirty="0">
                <a:solidFill>
                  <a:prstClr val="black"/>
                </a:solidFill>
                <a:latin typeface="Bell MT" panose="02020503060305020303" pitchFamily="18" charset="0"/>
                <a:cs typeface="Arial" panose="020B0604020202020204" pitchFamily="34" charset="0"/>
              </a:rPr>
              <a:t>Model predictions held at both the individual decision and individual subject level.</a:t>
            </a:r>
          </a:p>
          <a:p>
            <a:endParaRPr lang="en-AU" dirty="0"/>
          </a:p>
        </p:txBody>
      </p:sp>
      <p:sp>
        <p:nvSpPr>
          <p:cNvPr id="4" name="Slide Number Placeholder 3"/>
          <p:cNvSpPr>
            <a:spLocks noGrp="1"/>
          </p:cNvSpPr>
          <p:nvPr>
            <p:ph type="sldNum" sz="quarter" idx="10"/>
          </p:nvPr>
        </p:nvSpPr>
        <p:spPr/>
        <p:txBody>
          <a:bodyPr/>
          <a:lstStyle/>
          <a:p>
            <a:fld id="{DB5BA22D-0248-4F01-92D1-7A4EE9A0FA94}" type="slidenum">
              <a:rPr lang="en-AU" smtClean="0"/>
              <a:t>25</a:t>
            </a:fld>
            <a:endParaRPr lang="en-AU"/>
          </a:p>
        </p:txBody>
      </p:sp>
    </p:spTree>
    <p:extLst>
      <p:ext uri="{BB962C8B-B14F-4D97-AF65-F5344CB8AC3E}">
        <p14:creationId xmlns:p14="http://schemas.microsoft.com/office/powerpoint/2010/main" val="2118776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Typically, memory research is conducted in a lab setting. Participants are shown stimuli on a monitor, such as playing cards, and at a later stage of testing, are asked to recall or recognise whether the card had previously been presented.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These experiments occur under unnatural settings, with the goal of explain real-world behaviour. But a single hour session testing a very specific memory trace does not necessarily generalise to the memories we form in the real world over days, and even weeks.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My current study moves beyond the laboratory. Over a two week period, we use smartphones to collect dense data about an individual subject’s life-events. We then use this data to generate a recognition memory study, where subjects are shown an image and are asked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 answers to which we apply and build a model to predict when subjects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We then use this data to generate a recognition memory study, where participants are shown an image from their collection phase and are asked to recall the hour, the day, and the week on which it occurred.  These responses are then fed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DB5BA22D-0248-4F01-92D1-7A4EE9A0FA94}" type="slidenum">
              <a:rPr lang="en-AU" smtClean="0"/>
              <a:t>28</a:t>
            </a:fld>
            <a:endParaRPr lang="en-AU"/>
          </a:p>
        </p:txBody>
      </p:sp>
    </p:spTree>
    <p:extLst>
      <p:ext uri="{BB962C8B-B14F-4D97-AF65-F5344CB8AC3E}">
        <p14:creationId xmlns:p14="http://schemas.microsoft.com/office/powerpoint/2010/main" val="4272118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Typically, memory research is conducted in a lab setting. Participants are shown stimuli on a monitor, such as playing cards, and at a later stage of testing, are asked to recall or recognise whether the card had previously been presented.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These experiments occur under unnatural settings, with the goal of explain real-world behaviour. But a single hour session testing a very specific memory trace does not necessarily generalise to the memories we form in the real world over days, and even weeks.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My current study moves beyond the laboratory. Over a two week period, we use smartphones to collect dense data about an individual subject’s life-events. We then use this data to generate a recognition memory study, where subjects are shown an image and are asked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 answers to which we apply and build a model to predict when subjects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We then use this data to generate a recognition memory study, where participants are shown an image from their collection phase and are asked to recall the hour, the day, and the week on which it occurred.  These responses are then fed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DB5BA22D-0248-4F01-92D1-7A4EE9A0FA94}" type="slidenum">
              <a:rPr lang="en-AU" smtClean="0"/>
              <a:t>29</a:t>
            </a:fld>
            <a:endParaRPr lang="en-AU"/>
          </a:p>
        </p:txBody>
      </p:sp>
    </p:spTree>
    <p:extLst>
      <p:ext uri="{BB962C8B-B14F-4D97-AF65-F5344CB8AC3E}">
        <p14:creationId xmlns:p14="http://schemas.microsoft.com/office/powerpoint/2010/main" val="321524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During collection, participants were given a smartphone to wear Monday to Friday, for a period of two weeks. At regular time intervals, the Unforgettable Me app would trigger and capture information about the subject’s world, including images, GPS locations, 3 second audio segments and accelerometer data. </a:t>
            </a:r>
            <a:endParaRPr lang="en-AU" dirty="0"/>
          </a:p>
        </p:txBody>
      </p:sp>
      <p:sp>
        <p:nvSpPr>
          <p:cNvPr id="4" name="Slide Number Placeholder 3"/>
          <p:cNvSpPr>
            <a:spLocks noGrp="1"/>
          </p:cNvSpPr>
          <p:nvPr>
            <p:ph type="sldNum" sz="quarter" idx="10"/>
          </p:nvPr>
        </p:nvSpPr>
        <p:spPr/>
        <p:txBody>
          <a:bodyPr/>
          <a:lstStyle/>
          <a:p>
            <a:fld id="{DB5BA22D-0248-4F01-92D1-7A4EE9A0FA94}" type="slidenum">
              <a:rPr lang="en-AU" smtClean="0"/>
              <a:t>4</a:t>
            </a:fld>
            <a:endParaRPr lang="en-AU"/>
          </a:p>
        </p:txBody>
      </p:sp>
    </p:spTree>
    <p:extLst>
      <p:ext uri="{BB962C8B-B14F-4D97-AF65-F5344CB8AC3E}">
        <p14:creationId xmlns:p14="http://schemas.microsoft.com/office/powerpoint/2010/main" val="2194657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When the phone was charged and had access to a </a:t>
            </a:r>
            <a:r>
              <a:rPr lang="en-AU" sz="1200" kern="1200" dirty="0" err="1">
                <a:solidFill>
                  <a:schemeClr val="tx1"/>
                </a:solidFill>
                <a:effectLst/>
                <a:latin typeface="+mn-lt"/>
                <a:ea typeface="+mn-ea"/>
                <a:cs typeface="+mn-cs"/>
              </a:rPr>
              <a:t>WiFi</a:t>
            </a:r>
            <a:r>
              <a:rPr lang="en-AU" sz="1200" kern="1200" dirty="0">
                <a:solidFill>
                  <a:schemeClr val="tx1"/>
                </a:solidFill>
                <a:effectLst/>
                <a:latin typeface="+mn-lt"/>
                <a:ea typeface="+mn-ea"/>
                <a:cs typeface="+mn-cs"/>
              </a:rPr>
              <a:t> network, the Unforgettable App would upload this data to our servers where it would be discretised into a representation of the event, which we accessed later for analysis.  </a:t>
            </a:r>
          </a:p>
          <a:p>
            <a:endParaRPr lang="en-AU" dirty="0"/>
          </a:p>
        </p:txBody>
      </p:sp>
      <p:sp>
        <p:nvSpPr>
          <p:cNvPr id="4" name="Slide Number Placeholder 3"/>
          <p:cNvSpPr>
            <a:spLocks noGrp="1"/>
          </p:cNvSpPr>
          <p:nvPr>
            <p:ph type="sldNum" sz="quarter" idx="10"/>
          </p:nvPr>
        </p:nvSpPr>
        <p:spPr/>
        <p:txBody>
          <a:bodyPr/>
          <a:lstStyle/>
          <a:p>
            <a:fld id="{DB5BA22D-0248-4F01-92D1-7A4EE9A0FA94}" type="slidenum">
              <a:rPr lang="en-AU" smtClean="0"/>
              <a:t>5</a:t>
            </a:fld>
            <a:endParaRPr lang="en-AU"/>
          </a:p>
        </p:txBody>
      </p:sp>
    </p:spTree>
    <p:extLst>
      <p:ext uri="{BB962C8B-B14F-4D97-AF65-F5344CB8AC3E}">
        <p14:creationId xmlns:p14="http://schemas.microsoft.com/office/powerpoint/2010/main" val="1235914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By using combining information from the Event’s GPS and Timestamp, events could be further augmented with additional data. This included the weather, Temperature and an audio classifier which operates through a machine learning algorithm. This classifier sorted audio data into categories such as home or work. Or if you were near a busy road, or in the presence of other voices.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Now as everyone knows, Simon, </a:t>
            </a:r>
            <a:r>
              <a:rPr lang="en-AU" sz="1200" kern="1200" dirty="0" err="1">
                <a:solidFill>
                  <a:schemeClr val="tx1"/>
                </a:solidFill>
                <a:effectLst/>
                <a:latin typeface="+mn-lt"/>
                <a:ea typeface="+mn-ea"/>
                <a:cs typeface="+mn-cs"/>
              </a:rPr>
              <a:t>Hyungwook</a:t>
            </a:r>
            <a:r>
              <a:rPr lang="en-AU" sz="1200" kern="1200" dirty="0">
                <a:solidFill>
                  <a:schemeClr val="tx1"/>
                </a:solidFill>
                <a:effectLst/>
                <a:latin typeface="+mn-lt"/>
                <a:ea typeface="+mn-ea"/>
                <a:cs typeface="+mn-cs"/>
              </a:rPr>
              <a:t> and I are all hard-core astrologers, and so we thought it was important to include moon phase for this analysis. In fact, this is our sanity check because moon-phase should not be predictive of human memory.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Alone, each piece of data is a novelty, an entirely forgettable instance of human memory. But taken together, create a faithful representation of a real-life event.</a:t>
            </a:r>
          </a:p>
        </p:txBody>
      </p:sp>
      <p:sp>
        <p:nvSpPr>
          <p:cNvPr id="4" name="Slide Number Placeholder 3"/>
          <p:cNvSpPr>
            <a:spLocks noGrp="1"/>
          </p:cNvSpPr>
          <p:nvPr>
            <p:ph type="sldNum" sz="quarter" idx="10"/>
          </p:nvPr>
        </p:nvSpPr>
        <p:spPr/>
        <p:txBody>
          <a:bodyPr/>
          <a:lstStyle/>
          <a:p>
            <a:fld id="{DB5BA22D-0248-4F01-92D1-7A4EE9A0FA94}" type="slidenum">
              <a:rPr lang="en-AU" smtClean="0"/>
              <a:t>6</a:t>
            </a:fld>
            <a:endParaRPr lang="en-AU"/>
          </a:p>
        </p:txBody>
      </p:sp>
    </p:spTree>
    <p:extLst>
      <p:ext uri="{BB962C8B-B14F-4D97-AF65-F5344CB8AC3E}">
        <p14:creationId xmlns:p14="http://schemas.microsoft.com/office/powerpoint/2010/main" val="29593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For example, I did not recognise this coffee for what is was, until I viewed the additional data surrounding the image.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It was a clear Sunday morning, I walked 60m to the shops and caught up with a friend, and I asked them if they would be the last participant in this very life logging Study. And he said 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Regardless of my failures as a recruiter, this example clearly demonstrates how collecting additional data leads to a more realistic representation of human memory.</a:t>
            </a:r>
          </a:p>
        </p:txBody>
      </p:sp>
      <p:sp>
        <p:nvSpPr>
          <p:cNvPr id="4" name="Slide Number Placeholder 3"/>
          <p:cNvSpPr>
            <a:spLocks noGrp="1"/>
          </p:cNvSpPr>
          <p:nvPr>
            <p:ph type="sldNum" sz="quarter" idx="10"/>
          </p:nvPr>
        </p:nvSpPr>
        <p:spPr/>
        <p:txBody>
          <a:bodyPr/>
          <a:lstStyle/>
          <a:p>
            <a:fld id="{DB5BA22D-0248-4F01-92D1-7A4EE9A0FA94}" type="slidenum">
              <a:rPr lang="en-AU" smtClean="0"/>
              <a:t>7</a:t>
            </a:fld>
            <a:endParaRPr lang="en-AU"/>
          </a:p>
        </p:txBody>
      </p:sp>
    </p:spTree>
    <p:extLst>
      <p:ext uri="{BB962C8B-B14F-4D97-AF65-F5344CB8AC3E}">
        <p14:creationId xmlns:p14="http://schemas.microsoft.com/office/powerpoint/2010/main" val="2232590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For example, I did not recognise this coffee for what is was, until I viewed the additional data surrounding the image.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It was a clear Sunday morning, I walked 60m to the shops and caught up with a friend, and I asked them if they would be the last participant in this very life logging Study. And he said 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Regardless of my failures as a recruiter, this example clearly demonstrates how collecting additional data leads to a more realistic representation of human memory.</a:t>
            </a:r>
          </a:p>
        </p:txBody>
      </p:sp>
      <p:sp>
        <p:nvSpPr>
          <p:cNvPr id="4" name="Slide Number Placeholder 3"/>
          <p:cNvSpPr>
            <a:spLocks noGrp="1"/>
          </p:cNvSpPr>
          <p:nvPr>
            <p:ph type="sldNum" sz="quarter" idx="10"/>
          </p:nvPr>
        </p:nvSpPr>
        <p:spPr/>
        <p:txBody>
          <a:bodyPr/>
          <a:lstStyle/>
          <a:p>
            <a:fld id="{DB5BA22D-0248-4F01-92D1-7A4EE9A0FA94}" type="slidenum">
              <a:rPr lang="en-AU" smtClean="0"/>
              <a:t>8</a:t>
            </a:fld>
            <a:endParaRPr lang="en-AU"/>
          </a:p>
        </p:txBody>
      </p:sp>
    </p:spTree>
    <p:extLst>
      <p:ext uri="{BB962C8B-B14F-4D97-AF65-F5344CB8AC3E}">
        <p14:creationId xmlns:p14="http://schemas.microsoft.com/office/powerpoint/2010/main" val="222217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For example, I did not recognise this coffee for what is was, until I viewed the additional data surrounding the image.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It was a clear Sunday morning, I walked 60m to the shops and caught up with a friend, and I asked them if they would be the last participant in this very life logging Study. And he said 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Regardless of my failures as a recruiter, this example clearly demonstrates how collecting additional data leads to a more realistic representation of human memory.</a:t>
            </a:r>
          </a:p>
        </p:txBody>
      </p:sp>
      <p:sp>
        <p:nvSpPr>
          <p:cNvPr id="4" name="Slide Number Placeholder 3"/>
          <p:cNvSpPr>
            <a:spLocks noGrp="1"/>
          </p:cNvSpPr>
          <p:nvPr>
            <p:ph type="sldNum" sz="quarter" idx="10"/>
          </p:nvPr>
        </p:nvSpPr>
        <p:spPr/>
        <p:txBody>
          <a:bodyPr/>
          <a:lstStyle/>
          <a:p>
            <a:fld id="{DB5BA22D-0248-4F01-92D1-7A4EE9A0FA94}" type="slidenum">
              <a:rPr lang="en-AU" smtClean="0"/>
              <a:t>9</a:t>
            </a:fld>
            <a:endParaRPr lang="en-AU"/>
          </a:p>
        </p:txBody>
      </p:sp>
    </p:spTree>
    <p:extLst>
      <p:ext uri="{BB962C8B-B14F-4D97-AF65-F5344CB8AC3E}">
        <p14:creationId xmlns:p14="http://schemas.microsoft.com/office/powerpoint/2010/main" val="3774892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After the two-week collection phase, participants underwent a one week retention interval, and completed the recognition memory test online on the third Friday.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During the test phase, participants were presented with an image from their collection phase and were asked to report from which Week, Day and Hour the image was selected.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Participants also reported their confidence in each of these time scales, and the emotional valence of the image. Both confidence and emotional valence were reported on a 5pt </a:t>
            </a:r>
            <a:r>
              <a:rPr lang="en-AU" sz="1200" kern="1200" dirty="0" err="1">
                <a:solidFill>
                  <a:schemeClr val="tx1"/>
                </a:solidFill>
                <a:effectLst/>
                <a:latin typeface="+mn-lt"/>
                <a:ea typeface="+mn-ea"/>
                <a:cs typeface="+mn-cs"/>
              </a:rPr>
              <a:t>likert</a:t>
            </a:r>
            <a:r>
              <a:rPr lang="en-AU" sz="1200" kern="1200" dirty="0">
                <a:solidFill>
                  <a:schemeClr val="tx1"/>
                </a:solidFill>
                <a:effectLst/>
                <a:latin typeface="+mn-lt"/>
                <a:ea typeface="+mn-ea"/>
                <a:cs typeface="+mn-cs"/>
              </a:rPr>
              <a:t>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Collection rates differed across participants, but the average number of images tested was 71 with an SD of 29.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For simplicity, I’m going to focus the current analysis on the day decisions. If you are interested in results from these other response items, you should go and see </a:t>
            </a:r>
            <a:r>
              <a:rPr lang="en-AU" sz="1200" kern="1200" dirty="0" err="1">
                <a:solidFill>
                  <a:schemeClr val="tx1"/>
                </a:solidFill>
                <a:effectLst/>
                <a:latin typeface="+mn-lt"/>
                <a:ea typeface="+mn-ea"/>
                <a:cs typeface="+mn-cs"/>
              </a:rPr>
              <a:t>Hyungwook’s</a:t>
            </a:r>
            <a:r>
              <a:rPr lang="en-AU" sz="1200" kern="1200" dirty="0">
                <a:solidFill>
                  <a:schemeClr val="tx1"/>
                </a:solidFill>
                <a:effectLst/>
                <a:latin typeface="+mn-lt"/>
                <a:ea typeface="+mn-ea"/>
                <a:cs typeface="+mn-cs"/>
              </a:rPr>
              <a:t> talk later. </a:t>
            </a:r>
          </a:p>
        </p:txBody>
      </p:sp>
      <p:sp>
        <p:nvSpPr>
          <p:cNvPr id="4" name="Slide Number Placeholder 3"/>
          <p:cNvSpPr>
            <a:spLocks noGrp="1"/>
          </p:cNvSpPr>
          <p:nvPr>
            <p:ph type="sldNum" sz="quarter" idx="10"/>
          </p:nvPr>
        </p:nvSpPr>
        <p:spPr/>
        <p:txBody>
          <a:bodyPr/>
          <a:lstStyle/>
          <a:p>
            <a:fld id="{DB5BA22D-0248-4F01-92D1-7A4EE9A0FA94}" type="slidenum">
              <a:rPr lang="en-AU" smtClean="0"/>
              <a:t>10</a:t>
            </a:fld>
            <a:endParaRPr lang="en-AU"/>
          </a:p>
        </p:txBody>
      </p:sp>
    </p:spTree>
    <p:extLst>
      <p:ext uri="{BB962C8B-B14F-4D97-AF65-F5344CB8AC3E}">
        <p14:creationId xmlns:p14="http://schemas.microsoft.com/office/powerpoint/2010/main" val="259002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55AB-9495-4540-9EB9-EA6BA57808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47B8A659-C982-4CE3-AD62-93CDE37C4E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6992590B-F12F-417E-99BC-FDFC90880C1B}"/>
              </a:ext>
            </a:extLst>
          </p:cNvPr>
          <p:cNvSpPr>
            <a:spLocks noGrp="1"/>
          </p:cNvSpPr>
          <p:nvPr>
            <p:ph type="dt" sz="half" idx="10"/>
          </p:nvPr>
        </p:nvSpPr>
        <p:spPr/>
        <p:txBody>
          <a:bodyPr/>
          <a:lstStyle/>
          <a:p>
            <a:fld id="{96DFC5BE-EABE-4341-8CB4-D275A60A5357}" type="datetimeFigureOut">
              <a:rPr lang="en-AU" smtClean="0"/>
              <a:t>3/08/2018</a:t>
            </a:fld>
            <a:endParaRPr lang="en-AU"/>
          </a:p>
        </p:txBody>
      </p:sp>
      <p:sp>
        <p:nvSpPr>
          <p:cNvPr id="5" name="Footer Placeholder 4">
            <a:extLst>
              <a:ext uri="{FF2B5EF4-FFF2-40B4-BE49-F238E27FC236}">
                <a16:creationId xmlns:a16="http://schemas.microsoft.com/office/drawing/2014/main" id="{CD2D84FF-2143-4182-9CCC-F560E809893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6CC72EF-5E19-441C-995C-81EB236F373B}"/>
              </a:ext>
            </a:extLst>
          </p:cNvPr>
          <p:cNvSpPr>
            <a:spLocks noGrp="1"/>
          </p:cNvSpPr>
          <p:nvPr>
            <p:ph type="sldNum" sz="quarter" idx="12"/>
          </p:nvPr>
        </p:nvSpPr>
        <p:spPr/>
        <p:txBody>
          <a:bodyPr/>
          <a:lstStyle/>
          <a:p>
            <a:fld id="{C690A8DB-0C1A-4C83-8FEF-01B219871E6B}" type="slidenum">
              <a:rPr lang="en-AU" smtClean="0"/>
              <a:t>‹#›</a:t>
            </a:fld>
            <a:endParaRPr lang="en-AU"/>
          </a:p>
        </p:txBody>
      </p:sp>
    </p:spTree>
    <p:extLst>
      <p:ext uri="{BB962C8B-B14F-4D97-AF65-F5344CB8AC3E}">
        <p14:creationId xmlns:p14="http://schemas.microsoft.com/office/powerpoint/2010/main" val="4124744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43F24-546C-42DC-A984-C4452EA7EC24}"/>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69317B9-065C-40F0-B72B-A13E239365E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EBACC9A-69BA-48CB-A14D-63ACCBC217E7}"/>
              </a:ext>
            </a:extLst>
          </p:cNvPr>
          <p:cNvSpPr>
            <a:spLocks noGrp="1"/>
          </p:cNvSpPr>
          <p:nvPr>
            <p:ph type="dt" sz="half" idx="10"/>
          </p:nvPr>
        </p:nvSpPr>
        <p:spPr/>
        <p:txBody>
          <a:bodyPr/>
          <a:lstStyle/>
          <a:p>
            <a:fld id="{96DFC5BE-EABE-4341-8CB4-D275A60A5357}" type="datetimeFigureOut">
              <a:rPr lang="en-AU" smtClean="0"/>
              <a:t>3/08/2018</a:t>
            </a:fld>
            <a:endParaRPr lang="en-AU"/>
          </a:p>
        </p:txBody>
      </p:sp>
      <p:sp>
        <p:nvSpPr>
          <p:cNvPr id="5" name="Footer Placeholder 4">
            <a:extLst>
              <a:ext uri="{FF2B5EF4-FFF2-40B4-BE49-F238E27FC236}">
                <a16:creationId xmlns:a16="http://schemas.microsoft.com/office/drawing/2014/main" id="{8DE98764-1BDE-483A-B72F-348B62EF27D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1D8F10B-1EF0-494D-8D4B-2BDFE255B493}"/>
              </a:ext>
            </a:extLst>
          </p:cNvPr>
          <p:cNvSpPr>
            <a:spLocks noGrp="1"/>
          </p:cNvSpPr>
          <p:nvPr>
            <p:ph type="sldNum" sz="quarter" idx="12"/>
          </p:nvPr>
        </p:nvSpPr>
        <p:spPr/>
        <p:txBody>
          <a:bodyPr/>
          <a:lstStyle/>
          <a:p>
            <a:fld id="{C690A8DB-0C1A-4C83-8FEF-01B219871E6B}" type="slidenum">
              <a:rPr lang="en-AU" smtClean="0"/>
              <a:t>‹#›</a:t>
            </a:fld>
            <a:endParaRPr lang="en-AU"/>
          </a:p>
        </p:txBody>
      </p:sp>
    </p:spTree>
    <p:extLst>
      <p:ext uri="{BB962C8B-B14F-4D97-AF65-F5344CB8AC3E}">
        <p14:creationId xmlns:p14="http://schemas.microsoft.com/office/powerpoint/2010/main" val="1138909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92E2EB-4BCA-430B-A1A6-59FB2ADFC53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17ACECF-2FD6-4AB7-89AF-22A3522B4AE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3AC9527-39CB-428A-A5E7-B6E6BD6EE903}"/>
              </a:ext>
            </a:extLst>
          </p:cNvPr>
          <p:cNvSpPr>
            <a:spLocks noGrp="1"/>
          </p:cNvSpPr>
          <p:nvPr>
            <p:ph type="dt" sz="half" idx="10"/>
          </p:nvPr>
        </p:nvSpPr>
        <p:spPr/>
        <p:txBody>
          <a:bodyPr/>
          <a:lstStyle/>
          <a:p>
            <a:fld id="{96DFC5BE-EABE-4341-8CB4-D275A60A5357}" type="datetimeFigureOut">
              <a:rPr lang="en-AU" smtClean="0"/>
              <a:t>3/08/2018</a:t>
            </a:fld>
            <a:endParaRPr lang="en-AU"/>
          </a:p>
        </p:txBody>
      </p:sp>
      <p:sp>
        <p:nvSpPr>
          <p:cNvPr id="5" name="Footer Placeholder 4">
            <a:extLst>
              <a:ext uri="{FF2B5EF4-FFF2-40B4-BE49-F238E27FC236}">
                <a16:creationId xmlns:a16="http://schemas.microsoft.com/office/drawing/2014/main" id="{052E605F-B0A8-458D-9496-96350230FCE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E2E5403-9287-486A-8792-96F7D3CD808D}"/>
              </a:ext>
            </a:extLst>
          </p:cNvPr>
          <p:cNvSpPr>
            <a:spLocks noGrp="1"/>
          </p:cNvSpPr>
          <p:nvPr>
            <p:ph type="sldNum" sz="quarter" idx="12"/>
          </p:nvPr>
        </p:nvSpPr>
        <p:spPr/>
        <p:txBody>
          <a:bodyPr/>
          <a:lstStyle/>
          <a:p>
            <a:fld id="{C690A8DB-0C1A-4C83-8FEF-01B219871E6B}" type="slidenum">
              <a:rPr lang="en-AU" smtClean="0"/>
              <a:t>‹#›</a:t>
            </a:fld>
            <a:endParaRPr lang="en-AU"/>
          </a:p>
        </p:txBody>
      </p:sp>
    </p:spTree>
    <p:extLst>
      <p:ext uri="{BB962C8B-B14F-4D97-AF65-F5344CB8AC3E}">
        <p14:creationId xmlns:p14="http://schemas.microsoft.com/office/powerpoint/2010/main" val="1832748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F524-9937-4E6A-A8C0-2B41CB54158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047E202-F1D0-4F5C-9EF8-A72513F5E08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C65DC5F-0FC5-4D3B-BE3D-F5DBAC333CEB}"/>
              </a:ext>
            </a:extLst>
          </p:cNvPr>
          <p:cNvSpPr>
            <a:spLocks noGrp="1"/>
          </p:cNvSpPr>
          <p:nvPr>
            <p:ph type="dt" sz="half" idx="10"/>
          </p:nvPr>
        </p:nvSpPr>
        <p:spPr/>
        <p:txBody>
          <a:bodyPr/>
          <a:lstStyle/>
          <a:p>
            <a:fld id="{96DFC5BE-EABE-4341-8CB4-D275A60A5357}" type="datetimeFigureOut">
              <a:rPr lang="en-AU" smtClean="0"/>
              <a:t>3/08/2018</a:t>
            </a:fld>
            <a:endParaRPr lang="en-AU"/>
          </a:p>
        </p:txBody>
      </p:sp>
      <p:sp>
        <p:nvSpPr>
          <p:cNvPr id="5" name="Footer Placeholder 4">
            <a:extLst>
              <a:ext uri="{FF2B5EF4-FFF2-40B4-BE49-F238E27FC236}">
                <a16:creationId xmlns:a16="http://schemas.microsoft.com/office/drawing/2014/main" id="{67F833E8-6BB1-4D29-96A4-43FC00A516E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F225FD3-7EFD-40D3-AE5A-D52D7D160E7B}"/>
              </a:ext>
            </a:extLst>
          </p:cNvPr>
          <p:cNvSpPr>
            <a:spLocks noGrp="1"/>
          </p:cNvSpPr>
          <p:nvPr>
            <p:ph type="sldNum" sz="quarter" idx="12"/>
          </p:nvPr>
        </p:nvSpPr>
        <p:spPr/>
        <p:txBody>
          <a:bodyPr/>
          <a:lstStyle/>
          <a:p>
            <a:fld id="{C690A8DB-0C1A-4C83-8FEF-01B219871E6B}" type="slidenum">
              <a:rPr lang="en-AU" smtClean="0"/>
              <a:t>‹#›</a:t>
            </a:fld>
            <a:endParaRPr lang="en-AU"/>
          </a:p>
        </p:txBody>
      </p:sp>
    </p:spTree>
    <p:extLst>
      <p:ext uri="{BB962C8B-B14F-4D97-AF65-F5344CB8AC3E}">
        <p14:creationId xmlns:p14="http://schemas.microsoft.com/office/powerpoint/2010/main" val="1294369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1C704-13FD-4A51-9CFA-619300CFB72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EC65B690-8700-41BF-83DF-D394C1D8DA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60AE8B5-CCB5-442F-935C-35201A623D4E}"/>
              </a:ext>
            </a:extLst>
          </p:cNvPr>
          <p:cNvSpPr>
            <a:spLocks noGrp="1"/>
          </p:cNvSpPr>
          <p:nvPr>
            <p:ph type="dt" sz="half" idx="10"/>
          </p:nvPr>
        </p:nvSpPr>
        <p:spPr/>
        <p:txBody>
          <a:bodyPr/>
          <a:lstStyle/>
          <a:p>
            <a:fld id="{96DFC5BE-EABE-4341-8CB4-D275A60A5357}" type="datetimeFigureOut">
              <a:rPr lang="en-AU" smtClean="0"/>
              <a:t>3/08/2018</a:t>
            </a:fld>
            <a:endParaRPr lang="en-AU"/>
          </a:p>
        </p:txBody>
      </p:sp>
      <p:sp>
        <p:nvSpPr>
          <p:cNvPr id="5" name="Footer Placeholder 4">
            <a:extLst>
              <a:ext uri="{FF2B5EF4-FFF2-40B4-BE49-F238E27FC236}">
                <a16:creationId xmlns:a16="http://schemas.microsoft.com/office/drawing/2014/main" id="{27A98FD8-5CF5-4F24-8B3E-7EE18BF475B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E4AE9D2-1031-411B-BD90-CD8265EEA7FE}"/>
              </a:ext>
            </a:extLst>
          </p:cNvPr>
          <p:cNvSpPr>
            <a:spLocks noGrp="1"/>
          </p:cNvSpPr>
          <p:nvPr>
            <p:ph type="sldNum" sz="quarter" idx="12"/>
          </p:nvPr>
        </p:nvSpPr>
        <p:spPr/>
        <p:txBody>
          <a:bodyPr/>
          <a:lstStyle/>
          <a:p>
            <a:fld id="{C690A8DB-0C1A-4C83-8FEF-01B219871E6B}" type="slidenum">
              <a:rPr lang="en-AU" smtClean="0"/>
              <a:t>‹#›</a:t>
            </a:fld>
            <a:endParaRPr lang="en-AU"/>
          </a:p>
        </p:txBody>
      </p:sp>
    </p:spTree>
    <p:extLst>
      <p:ext uri="{BB962C8B-B14F-4D97-AF65-F5344CB8AC3E}">
        <p14:creationId xmlns:p14="http://schemas.microsoft.com/office/powerpoint/2010/main" val="498489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F806-AFE0-4326-B521-EC148F0050CA}"/>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38B71C0-E372-4868-8D87-EAC50243480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FDE817C1-B0F3-4313-8DB3-03712FA3DCE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3EF513EF-CA5A-42A9-9892-EE62C94A07A8}"/>
              </a:ext>
            </a:extLst>
          </p:cNvPr>
          <p:cNvSpPr>
            <a:spLocks noGrp="1"/>
          </p:cNvSpPr>
          <p:nvPr>
            <p:ph type="dt" sz="half" idx="10"/>
          </p:nvPr>
        </p:nvSpPr>
        <p:spPr/>
        <p:txBody>
          <a:bodyPr/>
          <a:lstStyle/>
          <a:p>
            <a:fld id="{96DFC5BE-EABE-4341-8CB4-D275A60A5357}" type="datetimeFigureOut">
              <a:rPr lang="en-AU" smtClean="0"/>
              <a:t>3/08/2018</a:t>
            </a:fld>
            <a:endParaRPr lang="en-AU"/>
          </a:p>
        </p:txBody>
      </p:sp>
      <p:sp>
        <p:nvSpPr>
          <p:cNvPr id="6" name="Footer Placeholder 5">
            <a:extLst>
              <a:ext uri="{FF2B5EF4-FFF2-40B4-BE49-F238E27FC236}">
                <a16:creationId xmlns:a16="http://schemas.microsoft.com/office/drawing/2014/main" id="{C2A3AF7D-0943-4501-8A16-38DE17E412B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9AB55C8-1816-4BC6-8F41-FA919F84D362}"/>
              </a:ext>
            </a:extLst>
          </p:cNvPr>
          <p:cNvSpPr>
            <a:spLocks noGrp="1"/>
          </p:cNvSpPr>
          <p:nvPr>
            <p:ph type="sldNum" sz="quarter" idx="12"/>
          </p:nvPr>
        </p:nvSpPr>
        <p:spPr/>
        <p:txBody>
          <a:bodyPr/>
          <a:lstStyle/>
          <a:p>
            <a:fld id="{C690A8DB-0C1A-4C83-8FEF-01B219871E6B}" type="slidenum">
              <a:rPr lang="en-AU" smtClean="0"/>
              <a:t>‹#›</a:t>
            </a:fld>
            <a:endParaRPr lang="en-AU"/>
          </a:p>
        </p:txBody>
      </p:sp>
    </p:spTree>
    <p:extLst>
      <p:ext uri="{BB962C8B-B14F-4D97-AF65-F5344CB8AC3E}">
        <p14:creationId xmlns:p14="http://schemas.microsoft.com/office/powerpoint/2010/main" val="1802145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B4A42-9911-45E5-BC3E-96E153746556}"/>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3BE4AD1-AAAB-4264-AB09-5E4E478F1F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BACD5E6-BC90-4F7C-8E09-DA12A5A2447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831E448C-D099-484B-8D20-A25DACF411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7DB00A5-A701-407B-ACCF-8F7854E281D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CD8A4F9-1BDA-4B80-B386-DA5916F4D061}"/>
              </a:ext>
            </a:extLst>
          </p:cNvPr>
          <p:cNvSpPr>
            <a:spLocks noGrp="1"/>
          </p:cNvSpPr>
          <p:nvPr>
            <p:ph type="dt" sz="half" idx="10"/>
          </p:nvPr>
        </p:nvSpPr>
        <p:spPr/>
        <p:txBody>
          <a:bodyPr/>
          <a:lstStyle/>
          <a:p>
            <a:fld id="{96DFC5BE-EABE-4341-8CB4-D275A60A5357}" type="datetimeFigureOut">
              <a:rPr lang="en-AU" smtClean="0"/>
              <a:t>3/08/2018</a:t>
            </a:fld>
            <a:endParaRPr lang="en-AU"/>
          </a:p>
        </p:txBody>
      </p:sp>
      <p:sp>
        <p:nvSpPr>
          <p:cNvPr id="8" name="Footer Placeholder 7">
            <a:extLst>
              <a:ext uri="{FF2B5EF4-FFF2-40B4-BE49-F238E27FC236}">
                <a16:creationId xmlns:a16="http://schemas.microsoft.com/office/drawing/2014/main" id="{B9F71125-6B50-44B3-9420-860723C86BC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762D8582-044A-431A-890F-22E68656E458}"/>
              </a:ext>
            </a:extLst>
          </p:cNvPr>
          <p:cNvSpPr>
            <a:spLocks noGrp="1"/>
          </p:cNvSpPr>
          <p:nvPr>
            <p:ph type="sldNum" sz="quarter" idx="12"/>
          </p:nvPr>
        </p:nvSpPr>
        <p:spPr/>
        <p:txBody>
          <a:bodyPr/>
          <a:lstStyle/>
          <a:p>
            <a:fld id="{C690A8DB-0C1A-4C83-8FEF-01B219871E6B}" type="slidenum">
              <a:rPr lang="en-AU" smtClean="0"/>
              <a:t>‹#›</a:t>
            </a:fld>
            <a:endParaRPr lang="en-AU"/>
          </a:p>
        </p:txBody>
      </p:sp>
    </p:spTree>
    <p:extLst>
      <p:ext uri="{BB962C8B-B14F-4D97-AF65-F5344CB8AC3E}">
        <p14:creationId xmlns:p14="http://schemas.microsoft.com/office/powerpoint/2010/main" val="1464969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B9158-B9E6-41CD-9CA6-093CADADCB0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4855FC42-DCED-44B8-9581-9DF2217E473C}"/>
              </a:ext>
            </a:extLst>
          </p:cNvPr>
          <p:cNvSpPr>
            <a:spLocks noGrp="1"/>
          </p:cNvSpPr>
          <p:nvPr>
            <p:ph type="dt" sz="half" idx="10"/>
          </p:nvPr>
        </p:nvSpPr>
        <p:spPr/>
        <p:txBody>
          <a:bodyPr/>
          <a:lstStyle/>
          <a:p>
            <a:fld id="{96DFC5BE-EABE-4341-8CB4-D275A60A5357}" type="datetimeFigureOut">
              <a:rPr lang="en-AU" smtClean="0"/>
              <a:t>3/08/2018</a:t>
            </a:fld>
            <a:endParaRPr lang="en-AU"/>
          </a:p>
        </p:txBody>
      </p:sp>
      <p:sp>
        <p:nvSpPr>
          <p:cNvPr id="4" name="Footer Placeholder 3">
            <a:extLst>
              <a:ext uri="{FF2B5EF4-FFF2-40B4-BE49-F238E27FC236}">
                <a16:creationId xmlns:a16="http://schemas.microsoft.com/office/drawing/2014/main" id="{BD249C51-FADA-41D6-97E5-B0ECA5EBDAB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CD0839A-C727-4EB5-8AB1-D96EA5480AE3}"/>
              </a:ext>
            </a:extLst>
          </p:cNvPr>
          <p:cNvSpPr>
            <a:spLocks noGrp="1"/>
          </p:cNvSpPr>
          <p:nvPr>
            <p:ph type="sldNum" sz="quarter" idx="12"/>
          </p:nvPr>
        </p:nvSpPr>
        <p:spPr/>
        <p:txBody>
          <a:bodyPr/>
          <a:lstStyle/>
          <a:p>
            <a:fld id="{C690A8DB-0C1A-4C83-8FEF-01B219871E6B}" type="slidenum">
              <a:rPr lang="en-AU" smtClean="0"/>
              <a:t>‹#›</a:t>
            </a:fld>
            <a:endParaRPr lang="en-AU"/>
          </a:p>
        </p:txBody>
      </p:sp>
    </p:spTree>
    <p:extLst>
      <p:ext uri="{BB962C8B-B14F-4D97-AF65-F5344CB8AC3E}">
        <p14:creationId xmlns:p14="http://schemas.microsoft.com/office/powerpoint/2010/main" val="3192869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381D21-F879-4649-ADB7-84F700799360}"/>
              </a:ext>
            </a:extLst>
          </p:cNvPr>
          <p:cNvSpPr>
            <a:spLocks noGrp="1"/>
          </p:cNvSpPr>
          <p:nvPr>
            <p:ph type="dt" sz="half" idx="10"/>
          </p:nvPr>
        </p:nvSpPr>
        <p:spPr/>
        <p:txBody>
          <a:bodyPr/>
          <a:lstStyle/>
          <a:p>
            <a:fld id="{96DFC5BE-EABE-4341-8CB4-D275A60A5357}" type="datetimeFigureOut">
              <a:rPr lang="en-AU" smtClean="0"/>
              <a:t>3/08/2018</a:t>
            </a:fld>
            <a:endParaRPr lang="en-AU"/>
          </a:p>
        </p:txBody>
      </p:sp>
      <p:sp>
        <p:nvSpPr>
          <p:cNvPr id="3" name="Footer Placeholder 2">
            <a:extLst>
              <a:ext uri="{FF2B5EF4-FFF2-40B4-BE49-F238E27FC236}">
                <a16:creationId xmlns:a16="http://schemas.microsoft.com/office/drawing/2014/main" id="{6CDB4B8C-E5F9-43D2-926E-C1E4D0A75ACF}"/>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F090131D-65D2-4FC0-BD93-EFA3BCFED5D6}"/>
              </a:ext>
            </a:extLst>
          </p:cNvPr>
          <p:cNvSpPr>
            <a:spLocks noGrp="1"/>
          </p:cNvSpPr>
          <p:nvPr>
            <p:ph type="sldNum" sz="quarter" idx="12"/>
          </p:nvPr>
        </p:nvSpPr>
        <p:spPr/>
        <p:txBody>
          <a:bodyPr/>
          <a:lstStyle/>
          <a:p>
            <a:fld id="{C690A8DB-0C1A-4C83-8FEF-01B219871E6B}" type="slidenum">
              <a:rPr lang="en-AU" smtClean="0"/>
              <a:t>‹#›</a:t>
            </a:fld>
            <a:endParaRPr lang="en-AU"/>
          </a:p>
        </p:txBody>
      </p:sp>
    </p:spTree>
    <p:extLst>
      <p:ext uri="{BB962C8B-B14F-4D97-AF65-F5344CB8AC3E}">
        <p14:creationId xmlns:p14="http://schemas.microsoft.com/office/powerpoint/2010/main" val="2698336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2868-CFFE-4892-B652-F657BC0629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7AEC571-ABE6-464C-819E-DAE5C4D4DE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030CD435-2FF7-4DE8-AA49-C00AFEECD7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F7DA596-A20F-4714-BE68-CEF30FE6F9EA}"/>
              </a:ext>
            </a:extLst>
          </p:cNvPr>
          <p:cNvSpPr>
            <a:spLocks noGrp="1"/>
          </p:cNvSpPr>
          <p:nvPr>
            <p:ph type="dt" sz="half" idx="10"/>
          </p:nvPr>
        </p:nvSpPr>
        <p:spPr/>
        <p:txBody>
          <a:bodyPr/>
          <a:lstStyle/>
          <a:p>
            <a:fld id="{96DFC5BE-EABE-4341-8CB4-D275A60A5357}" type="datetimeFigureOut">
              <a:rPr lang="en-AU" smtClean="0"/>
              <a:t>3/08/2018</a:t>
            </a:fld>
            <a:endParaRPr lang="en-AU"/>
          </a:p>
        </p:txBody>
      </p:sp>
      <p:sp>
        <p:nvSpPr>
          <p:cNvPr id="6" name="Footer Placeholder 5">
            <a:extLst>
              <a:ext uri="{FF2B5EF4-FFF2-40B4-BE49-F238E27FC236}">
                <a16:creationId xmlns:a16="http://schemas.microsoft.com/office/drawing/2014/main" id="{C99D5AF5-0A47-4A29-95F3-4459CD07D7B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8873CBC-8B29-43BA-B229-600AB64C3D71}"/>
              </a:ext>
            </a:extLst>
          </p:cNvPr>
          <p:cNvSpPr>
            <a:spLocks noGrp="1"/>
          </p:cNvSpPr>
          <p:nvPr>
            <p:ph type="sldNum" sz="quarter" idx="12"/>
          </p:nvPr>
        </p:nvSpPr>
        <p:spPr/>
        <p:txBody>
          <a:bodyPr/>
          <a:lstStyle/>
          <a:p>
            <a:fld id="{C690A8DB-0C1A-4C83-8FEF-01B219871E6B}" type="slidenum">
              <a:rPr lang="en-AU" smtClean="0"/>
              <a:t>‹#›</a:t>
            </a:fld>
            <a:endParaRPr lang="en-AU"/>
          </a:p>
        </p:txBody>
      </p:sp>
    </p:spTree>
    <p:extLst>
      <p:ext uri="{BB962C8B-B14F-4D97-AF65-F5344CB8AC3E}">
        <p14:creationId xmlns:p14="http://schemas.microsoft.com/office/powerpoint/2010/main" val="3298298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355A9-97A3-482C-87A9-C2C1AAC358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2110738B-F5C0-480D-A7E6-3F643DA1E5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0CA94F23-461F-4245-801B-289794B284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C5010E-9D58-4B93-AA31-F8FE36B6B91E}"/>
              </a:ext>
            </a:extLst>
          </p:cNvPr>
          <p:cNvSpPr>
            <a:spLocks noGrp="1"/>
          </p:cNvSpPr>
          <p:nvPr>
            <p:ph type="dt" sz="half" idx="10"/>
          </p:nvPr>
        </p:nvSpPr>
        <p:spPr/>
        <p:txBody>
          <a:bodyPr/>
          <a:lstStyle/>
          <a:p>
            <a:fld id="{96DFC5BE-EABE-4341-8CB4-D275A60A5357}" type="datetimeFigureOut">
              <a:rPr lang="en-AU" smtClean="0"/>
              <a:t>3/08/2018</a:t>
            </a:fld>
            <a:endParaRPr lang="en-AU"/>
          </a:p>
        </p:txBody>
      </p:sp>
      <p:sp>
        <p:nvSpPr>
          <p:cNvPr id="6" name="Footer Placeholder 5">
            <a:extLst>
              <a:ext uri="{FF2B5EF4-FFF2-40B4-BE49-F238E27FC236}">
                <a16:creationId xmlns:a16="http://schemas.microsoft.com/office/drawing/2014/main" id="{2FAE4398-32F2-41CA-B488-EFB62C04FAE7}"/>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51E9016-C337-4651-9BED-E75D40A15F45}"/>
              </a:ext>
            </a:extLst>
          </p:cNvPr>
          <p:cNvSpPr>
            <a:spLocks noGrp="1"/>
          </p:cNvSpPr>
          <p:nvPr>
            <p:ph type="sldNum" sz="quarter" idx="12"/>
          </p:nvPr>
        </p:nvSpPr>
        <p:spPr/>
        <p:txBody>
          <a:bodyPr/>
          <a:lstStyle/>
          <a:p>
            <a:fld id="{C690A8DB-0C1A-4C83-8FEF-01B219871E6B}" type="slidenum">
              <a:rPr lang="en-AU" smtClean="0"/>
              <a:t>‹#›</a:t>
            </a:fld>
            <a:endParaRPr lang="en-AU"/>
          </a:p>
        </p:txBody>
      </p:sp>
    </p:spTree>
    <p:extLst>
      <p:ext uri="{BB962C8B-B14F-4D97-AF65-F5344CB8AC3E}">
        <p14:creationId xmlns:p14="http://schemas.microsoft.com/office/powerpoint/2010/main" val="727763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A7D0DE-3B7A-4BC3-8B16-16BFAC0E4F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5DD5BFD-4C69-48C8-9E1B-4063111170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F07DC2D-07E7-4FDC-8654-5EBDD81485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DFC5BE-EABE-4341-8CB4-D275A60A5357}" type="datetimeFigureOut">
              <a:rPr lang="en-AU" smtClean="0"/>
              <a:t>3/08/2018</a:t>
            </a:fld>
            <a:endParaRPr lang="en-AU"/>
          </a:p>
        </p:txBody>
      </p:sp>
      <p:sp>
        <p:nvSpPr>
          <p:cNvPr id="5" name="Footer Placeholder 4">
            <a:extLst>
              <a:ext uri="{FF2B5EF4-FFF2-40B4-BE49-F238E27FC236}">
                <a16:creationId xmlns:a16="http://schemas.microsoft.com/office/drawing/2014/main" id="{3C3EAE7B-FC4C-4EF3-95C6-219F4AA255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058FA860-3A9E-4660-BE60-38B2DAB98B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0A8DB-0C1A-4C83-8FEF-01B219871E6B}" type="slidenum">
              <a:rPr lang="en-AU" smtClean="0"/>
              <a:t>‹#›</a:t>
            </a:fld>
            <a:endParaRPr lang="en-AU"/>
          </a:p>
        </p:txBody>
      </p:sp>
    </p:spTree>
    <p:extLst>
      <p:ext uri="{BB962C8B-B14F-4D97-AF65-F5344CB8AC3E}">
        <p14:creationId xmlns:p14="http://schemas.microsoft.com/office/powerpoint/2010/main" val="490026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jpg"/><Relationship Id="rId10" Type="http://schemas.openxmlformats.org/officeDocument/2006/relationships/image" Target="../media/image23.jpeg"/><Relationship Id="rId4" Type="http://schemas.openxmlformats.org/officeDocument/2006/relationships/image" Target="../media/image3.png"/><Relationship Id="rId9"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26.jpe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0"/>
            <a:ext cx="12192000" cy="6858000"/>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10" name="Picture 9">
            <a:extLst>
              <a:ext uri="{FF2B5EF4-FFF2-40B4-BE49-F238E27FC236}">
                <a16:creationId xmlns:a16="http://schemas.microsoft.com/office/drawing/2014/main" id="{3EFBDBDE-A1E3-4744-A33F-498EAA551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23" y="3167105"/>
            <a:ext cx="3344874" cy="3690895"/>
          </a:xfrm>
          <a:prstGeom prst="rect">
            <a:avLst/>
          </a:prstGeom>
        </p:spPr>
      </p:pic>
      <p:sp>
        <p:nvSpPr>
          <p:cNvPr id="12" name="TextBox 11">
            <a:extLst>
              <a:ext uri="{FF2B5EF4-FFF2-40B4-BE49-F238E27FC236}">
                <a16:creationId xmlns:a16="http://schemas.microsoft.com/office/drawing/2014/main" id="{1B3BD08D-3B8B-4AB2-857C-0EFC4086CBC3}"/>
              </a:ext>
            </a:extLst>
          </p:cNvPr>
          <p:cNvSpPr txBox="1"/>
          <p:nvPr/>
        </p:nvSpPr>
        <p:spPr>
          <a:xfrm>
            <a:off x="2039002" y="543552"/>
            <a:ext cx="8440614" cy="1631216"/>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A predictive model for When in human memory</a:t>
            </a:r>
          </a:p>
        </p:txBody>
      </p:sp>
      <p:sp>
        <p:nvSpPr>
          <p:cNvPr id="13" name="TextBox 12">
            <a:extLst>
              <a:ext uri="{FF2B5EF4-FFF2-40B4-BE49-F238E27FC236}">
                <a16:creationId xmlns:a16="http://schemas.microsoft.com/office/drawing/2014/main" id="{B569C1CF-1336-4EDE-9DEC-25FE9A70633C}"/>
              </a:ext>
            </a:extLst>
          </p:cNvPr>
          <p:cNvSpPr txBox="1"/>
          <p:nvPr/>
        </p:nvSpPr>
        <p:spPr>
          <a:xfrm>
            <a:off x="2039002" y="2546042"/>
            <a:ext cx="8440614" cy="3554819"/>
          </a:xfrm>
          <a:prstGeom prst="rect">
            <a:avLst/>
          </a:prstGeom>
          <a:noFill/>
        </p:spPr>
        <p:txBody>
          <a:bodyPr wrap="square" rtlCol="0">
            <a:spAutoFit/>
          </a:bodyPr>
          <a:lstStyle/>
          <a:p>
            <a:pPr algn="ctr"/>
            <a:r>
              <a:rPr lang="en-AU" sz="2500" b="1" dirty="0">
                <a:solidFill>
                  <a:schemeClr val="bg1"/>
                </a:solidFill>
                <a:latin typeface="Bell MT" panose="02020503060305020303" pitchFamily="18" charset="0"/>
                <a:cs typeface="Arial" panose="020B0604020202020204" pitchFamily="34" charset="0"/>
              </a:rPr>
              <a:t>Paul Garrett</a:t>
            </a:r>
            <a:r>
              <a:rPr lang="en-AU" sz="2500" b="1" baseline="30000" dirty="0">
                <a:solidFill>
                  <a:schemeClr val="bg1"/>
                </a:solidFill>
                <a:latin typeface="Bell MT" panose="02020503060305020303" pitchFamily="18" charset="0"/>
                <a:cs typeface="Arial" panose="020B0604020202020204" pitchFamily="34" charset="0"/>
              </a:rPr>
              <a:t>1</a:t>
            </a:r>
            <a:endParaRPr lang="en-AU" sz="2500" b="1" dirty="0">
              <a:solidFill>
                <a:schemeClr val="bg1"/>
              </a:solidFill>
              <a:latin typeface="Bell MT" panose="02020503060305020303" pitchFamily="18" charset="0"/>
              <a:cs typeface="Arial" panose="020B0604020202020204" pitchFamily="34" charset="0"/>
            </a:endParaRPr>
          </a:p>
          <a:p>
            <a:pPr algn="ctr"/>
            <a:r>
              <a:rPr lang="en-AU" sz="2500" b="1" dirty="0" err="1">
                <a:solidFill>
                  <a:schemeClr val="bg1"/>
                </a:solidFill>
                <a:latin typeface="Bell MT" panose="02020503060305020303" pitchFamily="18" charset="0"/>
                <a:cs typeface="Arial" panose="020B0604020202020204" pitchFamily="34" charset="0"/>
              </a:rPr>
              <a:t>Hyungwook</a:t>
            </a:r>
            <a:r>
              <a:rPr lang="en-AU" sz="2500" b="1" dirty="0">
                <a:solidFill>
                  <a:schemeClr val="bg1"/>
                </a:solidFill>
                <a:latin typeface="Bell MT" panose="02020503060305020303" pitchFamily="18" charset="0"/>
                <a:cs typeface="Arial" panose="020B0604020202020204" pitchFamily="34" charset="0"/>
              </a:rPr>
              <a:t> Yim</a:t>
            </a:r>
            <a:r>
              <a:rPr lang="en-AU" sz="2500" b="1" baseline="30000" dirty="0">
                <a:solidFill>
                  <a:schemeClr val="bg1"/>
                </a:solidFill>
                <a:latin typeface="Bell MT" panose="02020503060305020303" pitchFamily="18" charset="0"/>
                <a:cs typeface="Arial" panose="020B0604020202020204" pitchFamily="34" charset="0"/>
              </a:rPr>
              <a:t>2</a:t>
            </a:r>
            <a:endParaRPr lang="en-AU" sz="2500" b="1" dirty="0">
              <a:solidFill>
                <a:schemeClr val="bg1"/>
              </a:solidFill>
              <a:latin typeface="Bell MT" panose="02020503060305020303" pitchFamily="18" charset="0"/>
              <a:cs typeface="Arial" panose="020B0604020202020204" pitchFamily="34" charset="0"/>
            </a:endParaRPr>
          </a:p>
          <a:p>
            <a:pPr algn="ctr"/>
            <a:r>
              <a:rPr lang="en-AU" sz="2500" b="1" dirty="0">
                <a:solidFill>
                  <a:schemeClr val="bg1"/>
                </a:solidFill>
                <a:latin typeface="Bell MT" panose="02020503060305020303" pitchFamily="18" charset="0"/>
                <a:cs typeface="Arial" panose="020B0604020202020204" pitchFamily="34" charset="0"/>
              </a:rPr>
              <a:t>Nathan Evans</a:t>
            </a:r>
            <a:r>
              <a:rPr lang="en-AU" sz="2500" b="1" baseline="30000" dirty="0">
                <a:solidFill>
                  <a:schemeClr val="bg1"/>
                </a:solidFill>
                <a:latin typeface="Bell MT" panose="02020503060305020303" pitchFamily="18" charset="0"/>
                <a:cs typeface="Arial" panose="020B0604020202020204" pitchFamily="34" charset="0"/>
              </a:rPr>
              <a:t>3</a:t>
            </a:r>
            <a:endParaRPr lang="en-AU" sz="2500" b="1" dirty="0">
              <a:solidFill>
                <a:schemeClr val="bg1"/>
              </a:solidFill>
              <a:latin typeface="Bell MT" panose="02020503060305020303" pitchFamily="18" charset="0"/>
              <a:cs typeface="Arial" panose="020B0604020202020204" pitchFamily="34" charset="0"/>
            </a:endParaRPr>
          </a:p>
          <a:p>
            <a:pPr algn="ctr"/>
            <a:r>
              <a:rPr lang="en-AU" sz="2500" b="1" dirty="0">
                <a:solidFill>
                  <a:schemeClr val="bg1"/>
                </a:solidFill>
                <a:latin typeface="Bell MT" panose="02020503060305020303" pitchFamily="18" charset="0"/>
                <a:cs typeface="Arial" panose="020B0604020202020204" pitchFamily="34" charset="0"/>
              </a:rPr>
              <a:t>Vishnu Sreekumar</a:t>
            </a:r>
            <a:r>
              <a:rPr lang="en-AU" sz="2500" b="1" baseline="30000" dirty="0">
                <a:solidFill>
                  <a:schemeClr val="bg1"/>
                </a:solidFill>
                <a:latin typeface="Bell MT" panose="02020503060305020303" pitchFamily="18" charset="0"/>
                <a:cs typeface="Arial" panose="020B0604020202020204" pitchFamily="34" charset="0"/>
              </a:rPr>
              <a:t>4</a:t>
            </a:r>
            <a:endParaRPr lang="en-AU" sz="2500" b="1" dirty="0">
              <a:solidFill>
                <a:schemeClr val="bg1"/>
              </a:solidFill>
              <a:latin typeface="Bell MT" panose="02020503060305020303" pitchFamily="18" charset="0"/>
              <a:cs typeface="Arial" panose="020B0604020202020204" pitchFamily="34" charset="0"/>
            </a:endParaRPr>
          </a:p>
          <a:p>
            <a:pPr algn="ctr"/>
            <a:r>
              <a:rPr lang="en-AU" sz="2500" b="1" dirty="0">
                <a:solidFill>
                  <a:schemeClr val="bg1"/>
                </a:solidFill>
                <a:latin typeface="Bell MT" panose="02020503060305020303" pitchFamily="18" charset="0"/>
                <a:cs typeface="Arial" panose="020B0604020202020204" pitchFamily="34" charset="0"/>
              </a:rPr>
              <a:t>Simon Dennis</a:t>
            </a:r>
            <a:r>
              <a:rPr lang="en-AU" sz="2500" b="1" baseline="30000" dirty="0">
                <a:solidFill>
                  <a:schemeClr val="bg1"/>
                </a:solidFill>
                <a:latin typeface="Bell MT" panose="02020503060305020303" pitchFamily="18" charset="0"/>
                <a:cs typeface="Arial" panose="020B0604020202020204" pitchFamily="34" charset="0"/>
              </a:rPr>
              <a:t>5</a:t>
            </a:r>
            <a:endParaRPr lang="en-AU" sz="2500" b="1" dirty="0">
              <a:solidFill>
                <a:schemeClr val="bg1"/>
              </a:solidFill>
              <a:latin typeface="Bell MT" panose="02020503060305020303" pitchFamily="18" charset="0"/>
              <a:cs typeface="Arial" panose="020B0604020202020204" pitchFamily="34" charset="0"/>
            </a:endParaRPr>
          </a:p>
          <a:p>
            <a:pPr algn="ctr"/>
            <a:endParaRPr lang="en-AU" sz="2500" b="1" dirty="0">
              <a:solidFill>
                <a:schemeClr val="bg1"/>
              </a:solidFill>
              <a:latin typeface="Bell MT" panose="02020503060305020303" pitchFamily="18" charset="0"/>
              <a:cs typeface="Arial" panose="020B0604020202020204" pitchFamily="34" charset="0"/>
            </a:endParaRPr>
          </a:p>
          <a:p>
            <a:pPr algn="ctr"/>
            <a:r>
              <a:rPr lang="en-AU" sz="1500" b="1" dirty="0">
                <a:solidFill>
                  <a:schemeClr val="bg1"/>
                </a:solidFill>
                <a:latin typeface="Bell MT" panose="02020503060305020303" pitchFamily="18" charset="0"/>
                <a:cs typeface="Arial" panose="020B0604020202020204" pitchFamily="34" charset="0"/>
              </a:rPr>
              <a:t>The University of Newcastle</a:t>
            </a:r>
            <a:r>
              <a:rPr lang="en-AU" sz="1500" b="1" baseline="30000" dirty="0">
                <a:solidFill>
                  <a:schemeClr val="bg1"/>
                </a:solidFill>
                <a:latin typeface="Bell MT" panose="02020503060305020303" pitchFamily="18" charset="0"/>
                <a:cs typeface="Arial" panose="020B0604020202020204" pitchFamily="34" charset="0"/>
              </a:rPr>
              <a:t>1</a:t>
            </a:r>
            <a:endParaRPr lang="en-AU" sz="1500" b="1" dirty="0">
              <a:solidFill>
                <a:schemeClr val="bg1"/>
              </a:solidFill>
              <a:latin typeface="Bell MT" panose="02020503060305020303" pitchFamily="18" charset="0"/>
              <a:cs typeface="Arial" panose="020B0604020202020204" pitchFamily="34" charset="0"/>
            </a:endParaRPr>
          </a:p>
          <a:p>
            <a:pPr algn="ctr"/>
            <a:r>
              <a:rPr lang="en-AU" sz="1500" b="1" dirty="0">
                <a:solidFill>
                  <a:schemeClr val="bg1"/>
                </a:solidFill>
                <a:latin typeface="Bell MT" panose="02020503060305020303" pitchFamily="18" charset="0"/>
                <a:cs typeface="Arial" panose="020B0604020202020204" pitchFamily="34" charset="0"/>
              </a:rPr>
              <a:t>The University of Tasmania</a:t>
            </a:r>
            <a:r>
              <a:rPr lang="en-AU" sz="1500" b="1" baseline="30000" dirty="0">
                <a:solidFill>
                  <a:schemeClr val="bg1"/>
                </a:solidFill>
                <a:latin typeface="Bell MT" panose="02020503060305020303" pitchFamily="18" charset="0"/>
                <a:cs typeface="Arial" panose="020B0604020202020204" pitchFamily="34" charset="0"/>
              </a:rPr>
              <a:t>2</a:t>
            </a:r>
            <a:endParaRPr lang="en-AU" sz="1500" b="1" dirty="0">
              <a:solidFill>
                <a:schemeClr val="bg1"/>
              </a:solidFill>
              <a:latin typeface="Bell MT" panose="02020503060305020303" pitchFamily="18" charset="0"/>
              <a:cs typeface="Arial" panose="020B0604020202020204" pitchFamily="34" charset="0"/>
            </a:endParaRPr>
          </a:p>
          <a:p>
            <a:pPr algn="ctr"/>
            <a:r>
              <a:rPr lang="en-AU" sz="1500" b="1" dirty="0">
                <a:solidFill>
                  <a:schemeClr val="bg1"/>
                </a:solidFill>
                <a:latin typeface="Bell MT" panose="02020503060305020303" pitchFamily="18" charset="0"/>
                <a:cs typeface="Arial" panose="020B0604020202020204" pitchFamily="34" charset="0"/>
              </a:rPr>
              <a:t>Vanderbilt University</a:t>
            </a:r>
            <a:r>
              <a:rPr lang="en-AU" sz="1500" b="1" baseline="30000" dirty="0">
                <a:solidFill>
                  <a:schemeClr val="bg1"/>
                </a:solidFill>
                <a:latin typeface="Bell MT" panose="02020503060305020303" pitchFamily="18" charset="0"/>
                <a:cs typeface="Arial" panose="020B0604020202020204" pitchFamily="34" charset="0"/>
              </a:rPr>
              <a:t>3</a:t>
            </a:r>
            <a:endParaRPr lang="en-AU" sz="1500" b="1" dirty="0">
              <a:solidFill>
                <a:schemeClr val="bg1"/>
              </a:solidFill>
              <a:latin typeface="Bell MT" panose="02020503060305020303" pitchFamily="18" charset="0"/>
              <a:cs typeface="Arial" panose="020B0604020202020204" pitchFamily="34" charset="0"/>
            </a:endParaRPr>
          </a:p>
          <a:p>
            <a:pPr algn="ctr"/>
            <a:r>
              <a:rPr lang="en-AU" sz="1500" b="1" dirty="0">
                <a:solidFill>
                  <a:schemeClr val="bg1"/>
                </a:solidFill>
                <a:latin typeface="Bell MT" panose="02020503060305020303" pitchFamily="18" charset="0"/>
                <a:cs typeface="Arial" panose="020B0604020202020204" pitchFamily="34" charset="0"/>
              </a:rPr>
              <a:t>NIH Research Laboratories</a:t>
            </a:r>
            <a:r>
              <a:rPr lang="en-AU" sz="1500" b="1" baseline="30000" dirty="0">
                <a:solidFill>
                  <a:schemeClr val="bg1"/>
                </a:solidFill>
                <a:latin typeface="Bell MT" panose="02020503060305020303" pitchFamily="18" charset="0"/>
                <a:cs typeface="Arial" panose="020B0604020202020204" pitchFamily="34" charset="0"/>
              </a:rPr>
              <a:t>4</a:t>
            </a:r>
            <a:endParaRPr lang="en-AU" sz="1500" b="1" dirty="0">
              <a:solidFill>
                <a:schemeClr val="bg1"/>
              </a:solidFill>
              <a:latin typeface="Bell MT" panose="02020503060305020303" pitchFamily="18" charset="0"/>
              <a:cs typeface="Arial" panose="020B0604020202020204" pitchFamily="34" charset="0"/>
            </a:endParaRPr>
          </a:p>
          <a:p>
            <a:pPr algn="ctr"/>
            <a:r>
              <a:rPr lang="en-AU" sz="1500" b="1" dirty="0">
                <a:solidFill>
                  <a:schemeClr val="bg1"/>
                </a:solidFill>
                <a:latin typeface="Bell MT" panose="02020503060305020303" pitchFamily="18" charset="0"/>
                <a:cs typeface="Arial" panose="020B0604020202020204" pitchFamily="34" charset="0"/>
              </a:rPr>
              <a:t>University of Melbourne</a:t>
            </a:r>
            <a:r>
              <a:rPr lang="en-AU" sz="1500" b="1" baseline="30000" dirty="0">
                <a:solidFill>
                  <a:schemeClr val="bg1"/>
                </a:solidFill>
                <a:latin typeface="Bell MT" panose="02020503060305020303" pitchFamily="18" charset="0"/>
                <a:cs typeface="Arial" panose="020B0604020202020204" pitchFamily="34" charset="0"/>
              </a:rPr>
              <a:t>5</a:t>
            </a:r>
            <a:endParaRPr lang="en-AU" sz="1500" b="1" dirty="0">
              <a:solidFill>
                <a:schemeClr val="bg1"/>
              </a:solidFill>
              <a:latin typeface="Bell MT" panose="02020503060305020303" pitchFamily="18" charset="0"/>
              <a:cs typeface="Arial" panose="020B0604020202020204" pitchFamily="34" charset="0"/>
            </a:endParaRPr>
          </a:p>
        </p:txBody>
      </p:sp>
      <p:pic>
        <p:nvPicPr>
          <p:cNvPr id="8" name="Shape 378">
            <a:extLst>
              <a:ext uri="{FF2B5EF4-FFF2-40B4-BE49-F238E27FC236}">
                <a16:creationId xmlns:a16="http://schemas.microsoft.com/office/drawing/2014/main" id="{8021286B-C010-4310-8351-1BDD34A2587E}"/>
              </a:ext>
            </a:extLst>
          </p:cNvPr>
          <p:cNvPicPr preferRelativeResize="0"/>
          <p:nvPr/>
        </p:nvPicPr>
        <p:blipFill>
          <a:blip r:embed="rId3">
            <a:alphaModFix/>
          </a:blip>
          <a:stretch>
            <a:fillRect/>
          </a:stretch>
        </p:blipFill>
        <p:spPr>
          <a:xfrm>
            <a:off x="11150600" y="1"/>
            <a:ext cx="1041400" cy="1026942"/>
          </a:xfrm>
          <a:prstGeom prst="rect">
            <a:avLst/>
          </a:prstGeom>
          <a:noFill/>
          <a:ln>
            <a:noFill/>
          </a:ln>
        </p:spPr>
      </p:pic>
    </p:spTree>
    <p:extLst>
      <p:ext uri="{BB962C8B-B14F-4D97-AF65-F5344CB8AC3E}">
        <p14:creationId xmlns:p14="http://schemas.microsoft.com/office/powerpoint/2010/main" val="1298636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29161A75-5C06-4521-A76D-F5802A453E80}"/>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Protocol</a:t>
            </a:r>
          </a:p>
        </p:txBody>
      </p:sp>
      <p:sp>
        <p:nvSpPr>
          <p:cNvPr id="12" name="TextBox 11">
            <a:extLst>
              <a:ext uri="{FF2B5EF4-FFF2-40B4-BE49-F238E27FC236}">
                <a16:creationId xmlns:a16="http://schemas.microsoft.com/office/drawing/2014/main" id="{25DB17AE-DD2D-4DB6-A133-8DA0A5F5D714}"/>
              </a:ext>
            </a:extLst>
          </p:cNvPr>
          <p:cNvSpPr txBox="1"/>
          <p:nvPr/>
        </p:nvSpPr>
        <p:spPr>
          <a:xfrm>
            <a:off x="83792" y="1320246"/>
            <a:ext cx="3492720" cy="2400657"/>
          </a:xfrm>
          <a:prstGeom prst="rect">
            <a:avLst/>
          </a:prstGeom>
          <a:noFill/>
        </p:spPr>
        <p:txBody>
          <a:bodyPr wrap="square" rtlCol="0">
            <a:spAutoFit/>
          </a:bodyPr>
          <a:lstStyle/>
          <a:p>
            <a:pPr algn="ctr"/>
            <a:r>
              <a:rPr lang="en-AU" sz="3000" b="1" dirty="0">
                <a:latin typeface="Bell MT" panose="02020503060305020303" pitchFamily="18" charset="0"/>
                <a:cs typeface="Arial" panose="020B0604020202020204" pitchFamily="34" charset="0"/>
              </a:rPr>
              <a:t>Collection Phase</a:t>
            </a:r>
          </a:p>
          <a:p>
            <a:pPr algn="ctr"/>
            <a:r>
              <a:rPr lang="en-AU" sz="2600" dirty="0">
                <a:latin typeface="Bell MT" panose="02020503060305020303" pitchFamily="18" charset="0"/>
                <a:cs typeface="Arial" panose="020B0604020202020204" pitchFamily="34" charset="0"/>
              </a:rPr>
              <a:t>Mon-Fri, </a:t>
            </a:r>
            <a:r>
              <a:rPr lang="en-AU" sz="2600" dirty="0">
                <a:latin typeface="Times New Roman" panose="02020603050405020304" pitchFamily="18" charset="0"/>
                <a:cs typeface="Times New Roman" panose="02020603050405020304" pitchFamily="18" charset="0"/>
              </a:rPr>
              <a:t>2</a:t>
            </a:r>
            <a:r>
              <a:rPr lang="en-AU" sz="2600" dirty="0">
                <a:latin typeface="Bell MT" panose="02020503060305020303" pitchFamily="18" charset="0"/>
                <a:cs typeface="Arial" panose="020B0604020202020204" pitchFamily="34" charset="0"/>
              </a:rPr>
              <a:t> Weeks</a:t>
            </a:r>
          </a:p>
          <a:p>
            <a:endParaRPr lang="en-AU" sz="3000" b="1" dirty="0">
              <a:latin typeface="Bell MT" panose="02020503060305020303" pitchFamily="18" charset="0"/>
              <a:cs typeface="Arial" panose="020B0604020202020204" pitchFamily="34" charset="0"/>
            </a:endParaRPr>
          </a:p>
          <a:p>
            <a:endParaRPr lang="en-AU" sz="3000" b="1" dirty="0">
              <a:latin typeface="Bell MT" panose="02020503060305020303" pitchFamily="18" charset="0"/>
              <a:cs typeface="Arial" panose="020B0604020202020204" pitchFamily="34" charset="0"/>
            </a:endParaRPr>
          </a:p>
          <a:p>
            <a:endParaRPr lang="en-AU" sz="3000" b="1" dirty="0">
              <a:latin typeface="Bell MT" panose="02020503060305020303" pitchFamily="18" charset="0"/>
              <a:cs typeface="Arial" panose="020B0604020202020204" pitchFamily="34" charset="0"/>
            </a:endParaRPr>
          </a:p>
        </p:txBody>
      </p:sp>
      <p:sp>
        <p:nvSpPr>
          <p:cNvPr id="2" name="Rectangle 1">
            <a:extLst>
              <a:ext uri="{FF2B5EF4-FFF2-40B4-BE49-F238E27FC236}">
                <a16:creationId xmlns:a16="http://schemas.microsoft.com/office/drawing/2014/main" id="{8D43773B-E84D-4ED6-9D45-0543B21D7190}"/>
              </a:ext>
            </a:extLst>
          </p:cNvPr>
          <p:cNvSpPr/>
          <p:nvPr/>
        </p:nvSpPr>
        <p:spPr>
          <a:xfrm>
            <a:off x="4513942" y="1320246"/>
            <a:ext cx="2960914" cy="954107"/>
          </a:xfrm>
          <a:prstGeom prst="rect">
            <a:avLst/>
          </a:prstGeom>
        </p:spPr>
        <p:txBody>
          <a:bodyPr wrap="square">
            <a:spAutoFit/>
          </a:bodyPr>
          <a:lstStyle/>
          <a:p>
            <a:pPr lvl="0"/>
            <a:r>
              <a:rPr lang="en-AU" sz="3000" b="1" dirty="0">
                <a:solidFill>
                  <a:prstClr val="black"/>
                </a:solidFill>
                <a:latin typeface="Bell MT" panose="02020503060305020303" pitchFamily="18" charset="0"/>
                <a:cs typeface="Arial" panose="020B0604020202020204" pitchFamily="34" charset="0"/>
              </a:rPr>
              <a:t>Retention Phase</a:t>
            </a:r>
          </a:p>
          <a:p>
            <a:pPr lvl="0" algn="ctr"/>
            <a:r>
              <a:rPr lang="en-AU" sz="2600" dirty="0">
                <a:solidFill>
                  <a:prstClr val="black"/>
                </a:solidFill>
                <a:latin typeface="Bell MT" panose="02020503060305020303" pitchFamily="18" charset="0"/>
                <a:cs typeface="Arial" panose="020B0604020202020204" pitchFamily="34" charset="0"/>
              </a:rPr>
              <a:t>One Week</a:t>
            </a:r>
            <a:endParaRPr lang="en-AU" sz="2600" dirty="0"/>
          </a:p>
        </p:txBody>
      </p:sp>
      <p:sp>
        <p:nvSpPr>
          <p:cNvPr id="8" name="Rectangle 7">
            <a:extLst>
              <a:ext uri="{FF2B5EF4-FFF2-40B4-BE49-F238E27FC236}">
                <a16:creationId xmlns:a16="http://schemas.microsoft.com/office/drawing/2014/main" id="{658A402D-A55D-4B2F-A9D7-12067A790432}"/>
              </a:ext>
            </a:extLst>
          </p:cNvPr>
          <p:cNvSpPr/>
          <p:nvPr/>
        </p:nvSpPr>
        <p:spPr>
          <a:xfrm>
            <a:off x="8545748" y="1320246"/>
            <a:ext cx="3556000" cy="954107"/>
          </a:xfrm>
          <a:prstGeom prst="rect">
            <a:avLst/>
          </a:prstGeom>
        </p:spPr>
        <p:txBody>
          <a:bodyPr wrap="square">
            <a:spAutoFit/>
          </a:bodyPr>
          <a:lstStyle/>
          <a:p>
            <a:pPr lvl="0" algn="ctr"/>
            <a:r>
              <a:rPr lang="en-AU" sz="3000" b="1" dirty="0">
                <a:solidFill>
                  <a:prstClr val="black"/>
                </a:solidFill>
                <a:latin typeface="Bell MT" panose="02020503060305020303" pitchFamily="18" charset="0"/>
                <a:cs typeface="Arial" panose="020B0604020202020204" pitchFamily="34" charset="0"/>
              </a:rPr>
              <a:t>Test Phase</a:t>
            </a:r>
          </a:p>
          <a:p>
            <a:pPr lvl="0" algn="ctr"/>
            <a:r>
              <a:rPr lang="en-AU" sz="2600" dirty="0">
                <a:solidFill>
                  <a:prstClr val="black"/>
                </a:solidFill>
                <a:latin typeface="Bell MT" panose="02020503060305020303" pitchFamily="18" charset="0"/>
                <a:cs typeface="Arial" panose="020B0604020202020204" pitchFamily="34" charset="0"/>
              </a:rPr>
              <a:t>Online Experiment</a:t>
            </a:r>
          </a:p>
        </p:txBody>
      </p:sp>
      <p:cxnSp>
        <p:nvCxnSpPr>
          <p:cNvPr id="11" name="Straight Arrow Connector 10">
            <a:extLst>
              <a:ext uri="{FF2B5EF4-FFF2-40B4-BE49-F238E27FC236}">
                <a16:creationId xmlns:a16="http://schemas.microsoft.com/office/drawing/2014/main" id="{72CCB29C-B95E-47B0-BD4C-8CA9B222C080}"/>
              </a:ext>
            </a:extLst>
          </p:cNvPr>
          <p:cNvCxnSpPr>
            <a:cxnSpLocks/>
          </p:cNvCxnSpPr>
          <p:nvPr/>
        </p:nvCxnSpPr>
        <p:spPr>
          <a:xfrm>
            <a:off x="3484690" y="1878338"/>
            <a:ext cx="695424"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02E9D1-21AF-4AD1-8F9A-CEA7C75C8151}"/>
              </a:ext>
            </a:extLst>
          </p:cNvPr>
          <p:cNvCxnSpPr>
            <a:cxnSpLocks/>
          </p:cNvCxnSpPr>
          <p:nvPr/>
        </p:nvCxnSpPr>
        <p:spPr>
          <a:xfrm>
            <a:off x="7730119" y="1819019"/>
            <a:ext cx="695424"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D920CD-ADBF-4F48-89E4-BFCAD7FFDE07}"/>
              </a:ext>
            </a:extLst>
          </p:cNvPr>
          <p:cNvSpPr/>
          <p:nvPr/>
        </p:nvSpPr>
        <p:spPr>
          <a:xfrm>
            <a:off x="196220" y="2546227"/>
            <a:ext cx="11905528" cy="3585597"/>
          </a:xfrm>
          <a:prstGeom prst="rect">
            <a:avLst/>
          </a:prstGeom>
        </p:spPr>
        <p:txBody>
          <a:bodyPr wrap="square">
            <a:spAutoFit/>
          </a:bodyPr>
          <a:lstStyle/>
          <a:p>
            <a:pPr lvl="0"/>
            <a:r>
              <a:rPr lang="en-AU" sz="3000" b="1" dirty="0">
                <a:solidFill>
                  <a:prstClr val="black"/>
                </a:solidFill>
                <a:latin typeface="Bell MT" panose="02020503060305020303" pitchFamily="18" charset="0"/>
                <a:cs typeface="Arial" panose="020B0604020202020204" pitchFamily="34" charset="0"/>
              </a:rPr>
              <a:t>Test Phase</a:t>
            </a:r>
          </a:p>
          <a:p>
            <a:pPr lvl="0"/>
            <a:r>
              <a:rPr lang="en-AU" sz="2600" dirty="0">
                <a:solidFill>
                  <a:prstClr val="black"/>
                </a:solidFill>
                <a:latin typeface="Bell MT" panose="02020503060305020303" pitchFamily="18" charset="0"/>
                <a:cs typeface="Arial" panose="020B0604020202020204" pitchFamily="34" charset="0"/>
              </a:rPr>
              <a:t>Participants (</a:t>
            </a:r>
            <a:r>
              <a:rPr lang="en-AU" sz="2600" dirty="0">
                <a:solidFill>
                  <a:prstClr val="black"/>
                </a:solidFill>
                <a:latin typeface="Bell MT" panose="02020503060305020303" pitchFamily="18" charset="0"/>
                <a:cs typeface="Times New Roman" panose="02020603050405020304" pitchFamily="18" charset="0"/>
              </a:rPr>
              <a:t>N=</a:t>
            </a:r>
            <a:r>
              <a:rPr lang="en-AU" sz="2600" dirty="0">
                <a:solidFill>
                  <a:prstClr val="black"/>
                </a:solidFill>
                <a:latin typeface="Times New Roman" panose="02020603050405020304" pitchFamily="18" charset="0"/>
                <a:cs typeface="Times New Roman" panose="02020603050405020304" pitchFamily="18" charset="0"/>
              </a:rPr>
              <a:t>15)</a:t>
            </a:r>
            <a:r>
              <a:rPr lang="en-AU" sz="2600" dirty="0">
                <a:solidFill>
                  <a:prstClr val="black"/>
                </a:solidFill>
                <a:latin typeface="Bell MT" panose="02020503060305020303" pitchFamily="18" charset="0"/>
                <a:cs typeface="Arial" panose="020B0604020202020204" pitchFamily="34" charset="0"/>
              </a:rPr>
              <a:t> viewed a series of images</a:t>
            </a:r>
            <a:r>
              <a:rPr lang="en-AU" sz="2200" dirty="0">
                <a:solidFill>
                  <a:prstClr val="black"/>
                </a:solidFill>
                <a:latin typeface="Times New Roman" panose="02020603050405020304" pitchFamily="18" charset="0"/>
                <a:cs typeface="Times New Roman" panose="02020603050405020304" pitchFamily="18" charset="0"/>
              </a:rPr>
              <a:t> (M=71, SD=29)</a:t>
            </a:r>
            <a:r>
              <a:rPr lang="en-AU" sz="2600" dirty="0">
                <a:solidFill>
                  <a:prstClr val="black"/>
                </a:solidFill>
                <a:latin typeface="Bell MT" panose="02020503060305020303" pitchFamily="18" charset="0"/>
                <a:cs typeface="Arial" panose="020B0604020202020204" pitchFamily="34" charset="0"/>
              </a:rPr>
              <a:t> from their collection and reported:</a:t>
            </a:r>
          </a:p>
          <a:p>
            <a:pPr lvl="0"/>
            <a:endParaRPr lang="en-AU" sz="1000" dirty="0">
              <a:solidFill>
                <a:prstClr val="black"/>
              </a:solidFill>
              <a:latin typeface="Bell MT" panose="02020503060305020303" pitchFamily="18" charset="0"/>
              <a:cs typeface="Arial" panose="020B0604020202020204" pitchFamily="34" charset="0"/>
            </a:endParaRPr>
          </a:p>
          <a:p>
            <a:pPr marL="457200" lvl="0" indent="-457200">
              <a:buFont typeface="Arial" panose="020B0604020202020204" pitchFamily="34" charset="0"/>
              <a:buChar char="•"/>
            </a:pPr>
            <a:r>
              <a:rPr lang="en-AU" sz="2600" dirty="0">
                <a:solidFill>
                  <a:prstClr val="black"/>
                </a:solidFill>
                <a:latin typeface="Bell MT" panose="02020503060305020303" pitchFamily="18" charset="0"/>
                <a:cs typeface="Arial" panose="020B0604020202020204" pitchFamily="34" charset="0"/>
              </a:rPr>
              <a:t>Week of the Event (Week </a:t>
            </a:r>
            <a:r>
              <a:rPr lang="en-AU" sz="2600" dirty="0">
                <a:solidFill>
                  <a:prstClr val="black"/>
                </a:solidFill>
                <a:latin typeface="Times New Roman" panose="02020603050405020304" pitchFamily="18" charset="0"/>
                <a:cs typeface="Times New Roman" panose="02020603050405020304" pitchFamily="18" charset="0"/>
              </a:rPr>
              <a:t>1</a:t>
            </a:r>
            <a:r>
              <a:rPr lang="en-AU" sz="2600" dirty="0">
                <a:solidFill>
                  <a:prstClr val="black"/>
                </a:solidFill>
                <a:latin typeface="Bell MT" panose="02020503060305020303" pitchFamily="18" charset="0"/>
                <a:cs typeface="Arial" panose="020B0604020202020204" pitchFamily="34" charset="0"/>
              </a:rPr>
              <a:t> or Week </a:t>
            </a:r>
            <a:r>
              <a:rPr lang="en-AU" sz="2600" dirty="0">
                <a:solidFill>
                  <a:prstClr val="black"/>
                </a:solidFill>
                <a:latin typeface="Times New Roman" panose="02020603050405020304" pitchFamily="18" charset="0"/>
                <a:cs typeface="Times New Roman" panose="02020603050405020304" pitchFamily="18" charset="0"/>
              </a:rPr>
              <a:t>2</a:t>
            </a:r>
            <a:r>
              <a:rPr lang="en-AU" sz="2600" dirty="0">
                <a:solidFill>
                  <a:prstClr val="black"/>
                </a:solidFill>
                <a:latin typeface="Bell MT" panose="02020503060305020303" pitchFamily="18" charset="0"/>
                <a:cs typeface="Arial" panose="020B0604020202020204" pitchFamily="34" charset="0"/>
              </a:rPr>
              <a:t>)</a:t>
            </a:r>
          </a:p>
          <a:p>
            <a:pPr marL="457200" lvl="0" indent="-457200">
              <a:buFont typeface="Arial" panose="020B0604020202020204" pitchFamily="34" charset="0"/>
              <a:buChar char="•"/>
            </a:pPr>
            <a:r>
              <a:rPr lang="en-AU" sz="2600" dirty="0">
                <a:solidFill>
                  <a:prstClr val="black"/>
                </a:solidFill>
                <a:latin typeface="Bell MT" panose="02020503060305020303" pitchFamily="18" charset="0"/>
                <a:cs typeface="Arial" panose="020B0604020202020204" pitchFamily="34" charset="0"/>
              </a:rPr>
              <a:t>Day of the Event (Mon - Fri)</a:t>
            </a:r>
          </a:p>
          <a:p>
            <a:pPr marL="457200" lvl="0" indent="-457200">
              <a:buFont typeface="Arial" panose="020B0604020202020204" pitchFamily="34" charset="0"/>
              <a:buChar char="•"/>
            </a:pPr>
            <a:r>
              <a:rPr lang="en-AU" sz="2600" dirty="0">
                <a:solidFill>
                  <a:prstClr val="black"/>
                </a:solidFill>
                <a:latin typeface="Bell MT" panose="02020503060305020303" pitchFamily="18" charset="0"/>
                <a:cs typeface="Arial" panose="020B0604020202020204" pitchFamily="34" charset="0"/>
              </a:rPr>
              <a:t>Hour of the Event (</a:t>
            </a:r>
            <a:r>
              <a:rPr lang="en-AU" sz="2600" dirty="0">
                <a:solidFill>
                  <a:prstClr val="black"/>
                </a:solidFill>
                <a:latin typeface="Times New Roman" panose="02020603050405020304" pitchFamily="18" charset="0"/>
                <a:cs typeface="Times New Roman" panose="02020603050405020304" pitchFamily="18" charset="0"/>
              </a:rPr>
              <a:t>1 – 24</a:t>
            </a:r>
            <a:r>
              <a:rPr lang="en-AU" sz="2600" dirty="0">
                <a:solidFill>
                  <a:prstClr val="black"/>
                </a:solidFill>
                <a:latin typeface="Bell MT" panose="02020503060305020303" pitchFamily="18" charset="0"/>
                <a:cs typeface="Arial" panose="020B0604020202020204" pitchFamily="34" charset="0"/>
              </a:rPr>
              <a:t>)</a:t>
            </a:r>
          </a:p>
          <a:p>
            <a:pPr marL="457200" lvl="0" indent="-457200">
              <a:buFont typeface="Arial" panose="020B0604020202020204" pitchFamily="34" charset="0"/>
              <a:buChar char="•"/>
            </a:pPr>
            <a:r>
              <a:rPr lang="en-AU" sz="2600" dirty="0">
                <a:solidFill>
                  <a:prstClr val="black"/>
                </a:solidFill>
                <a:latin typeface="Bell MT" panose="02020503060305020303" pitchFamily="18" charset="0"/>
                <a:cs typeface="Arial" panose="020B0604020202020204" pitchFamily="34" charset="0"/>
              </a:rPr>
              <a:t>Confidence in each timescale (</a:t>
            </a:r>
            <a:r>
              <a:rPr lang="en-AU" sz="2600" dirty="0">
                <a:solidFill>
                  <a:prstClr val="black"/>
                </a:solidFill>
                <a:latin typeface="Times New Roman" panose="02020603050405020304" pitchFamily="18" charset="0"/>
                <a:cs typeface="Times New Roman" panose="02020603050405020304" pitchFamily="18" charset="0"/>
              </a:rPr>
              <a:t>5</a:t>
            </a:r>
            <a:r>
              <a:rPr lang="en-AU" sz="2600" dirty="0">
                <a:solidFill>
                  <a:prstClr val="black"/>
                </a:solidFill>
                <a:latin typeface="Bell MT" panose="02020503060305020303" pitchFamily="18" charset="0"/>
                <a:cs typeface="Arial" panose="020B0604020202020204" pitchFamily="34" charset="0"/>
              </a:rPr>
              <a:t>pt Likert Scale)</a:t>
            </a:r>
          </a:p>
          <a:p>
            <a:pPr marL="457200" lvl="0" indent="-457200">
              <a:buFont typeface="Arial" panose="020B0604020202020204" pitchFamily="34" charset="0"/>
              <a:buChar char="•"/>
            </a:pPr>
            <a:r>
              <a:rPr lang="en-AU" sz="2600" dirty="0">
                <a:solidFill>
                  <a:prstClr val="black"/>
                </a:solidFill>
                <a:latin typeface="Bell MT" panose="02020503060305020303" pitchFamily="18" charset="0"/>
                <a:cs typeface="Arial" panose="020B0604020202020204" pitchFamily="34" charset="0"/>
              </a:rPr>
              <a:t>Emotional Valence of the event (</a:t>
            </a:r>
            <a:r>
              <a:rPr lang="en-AU" sz="2600" dirty="0">
                <a:solidFill>
                  <a:prstClr val="black"/>
                </a:solidFill>
                <a:latin typeface="Times New Roman" panose="02020603050405020304" pitchFamily="18" charset="0"/>
                <a:cs typeface="Times New Roman" panose="02020603050405020304" pitchFamily="18" charset="0"/>
              </a:rPr>
              <a:t>5</a:t>
            </a:r>
            <a:r>
              <a:rPr lang="en-AU" sz="2600" dirty="0">
                <a:solidFill>
                  <a:prstClr val="black"/>
                </a:solidFill>
                <a:latin typeface="Bell MT" panose="02020503060305020303" pitchFamily="18" charset="0"/>
                <a:cs typeface="Arial" panose="020B0604020202020204" pitchFamily="34" charset="0"/>
              </a:rPr>
              <a:t>pt Likert Scale)</a:t>
            </a:r>
          </a:p>
          <a:p>
            <a:pPr lvl="0"/>
            <a:endParaRPr lang="en-AU" sz="500" dirty="0">
              <a:solidFill>
                <a:prstClr val="black"/>
              </a:solidFill>
              <a:latin typeface="Bell MT" panose="02020503060305020303" pitchFamily="18" charset="0"/>
              <a:cs typeface="Arial" panose="020B0604020202020204" pitchFamily="34" charset="0"/>
            </a:endParaRPr>
          </a:p>
        </p:txBody>
      </p:sp>
      <p:pic>
        <p:nvPicPr>
          <p:cNvPr id="15" name="Shape 378">
            <a:extLst>
              <a:ext uri="{FF2B5EF4-FFF2-40B4-BE49-F238E27FC236}">
                <a16:creationId xmlns:a16="http://schemas.microsoft.com/office/drawing/2014/main" id="{5ADB6E0C-050F-41D0-9BF1-2F1834F811AA}"/>
              </a:ext>
            </a:extLst>
          </p:cNvPr>
          <p:cNvPicPr preferRelativeResize="0"/>
          <p:nvPr/>
        </p:nvPicPr>
        <p:blipFill>
          <a:blip r:embed="rId4">
            <a:alphaModFix/>
          </a:blip>
          <a:stretch>
            <a:fillRect/>
          </a:stretch>
        </p:blipFill>
        <p:spPr>
          <a:xfrm>
            <a:off x="11150600" y="1"/>
            <a:ext cx="1041400" cy="1026942"/>
          </a:xfrm>
          <a:prstGeom prst="rect">
            <a:avLst/>
          </a:prstGeom>
          <a:noFill/>
          <a:ln>
            <a:noFill/>
          </a:ln>
        </p:spPr>
      </p:pic>
      <p:pic>
        <p:nvPicPr>
          <p:cNvPr id="17" name="Picture 16" descr="A large empty room&#10;&#10;Description generated with very high confidence">
            <a:extLst>
              <a:ext uri="{FF2B5EF4-FFF2-40B4-BE49-F238E27FC236}">
                <a16:creationId xmlns:a16="http://schemas.microsoft.com/office/drawing/2014/main" id="{9259B3A1-6B27-48A1-8AE5-668A44EB53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4662" y="3650593"/>
            <a:ext cx="1558171" cy="2580018"/>
          </a:xfrm>
          <a:prstGeom prst="rect">
            <a:avLst/>
          </a:prstGeom>
        </p:spPr>
      </p:pic>
    </p:spTree>
    <p:extLst>
      <p:ext uri="{BB962C8B-B14F-4D97-AF65-F5344CB8AC3E}">
        <p14:creationId xmlns:p14="http://schemas.microsoft.com/office/powerpoint/2010/main" val="351736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29161A75-5C06-4521-A76D-F5802A453E80}"/>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Focused Results</a:t>
            </a:r>
          </a:p>
        </p:txBody>
      </p:sp>
      <p:sp>
        <p:nvSpPr>
          <p:cNvPr id="14" name="Rectangle 13">
            <a:extLst>
              <a:ext uri="{FF2B5EF4-FFF2-40B4-BE49-F238E27FC236}">
                <a16:creationId xmlns:a16="http://schemas.microsoft.com/office/drawing/2014/main" id="{72D920CD-ADBF-4F48-89E4-BFCAD7FFDE07}"/>
              </a:ext>
            </a:extLst>
          </p:cNvPr>
          <p:cNvSpPr/>
          <p:nvPr/>
        </p:nvSpPr>
        <p:spPr>
          <a:xfrm>
            <a:off x="267962" y="1307730"/>
            <a:ext cx="11905528" cy="3831818"/>
          </a:xfrm>
          <a:prstGeom prst="rect">
            <a:avLst/>
          </a:prstGeom>
        </p:spPr>
        <p:txBody>
          <a:bodyPr wrap="square">
            <a:spAutoFit/>
          </a:bodyPr>
          <a:lstStyle/>
          <a:p>
            <a:pPr lvl="0"/>
            <a:r>
              <a:rPr lang="en-AU" sz="3000" b="1" dirty="0">
                <a:solidFill>
                  <a:prstClr val="black"/>
                </a:solidFill>
                <a:latin typeface="Bell MT" panose="02020503060305020303" pitchFamily="18" charset="0"/>
                <a:cs typeface="Arial" panose="020B0604020202020204" pitchFamily="34" charset="0"/>
              </a:rPr>
              <a:t>Results</a:t>
            </a:r>
          </a:p>
          <a:p>
            <a:pPr lvl="0"/>
            <a:r>
              <a:rPr lang="en-AU" sz="2600" dirty="0">
                <a:solidFill>
                  <a:prstClr val="black"/>
                </a:solidFill>
                <a:latin typeface="Bell MT" panose="02020503060305020303" pitchFamily="18" charset="0"/>
                <a:cs typeface="Arial" panose="020B0604020202020204" pitchFamily="34" charset="0"/>
              </a:rPr>
              <a:t>Current results will focus upon recognition memory for the correct Day of the Week.</a:t>
            </a:r>
          </a:p>
          <a:p>
            <a:pPr lvl="0"/>
            <a:endParaRPr lang="en-AU" sz="2600" dirty="0">
              <a:solidFill>
                <a:prstClr val="black"/>
              </a:solidFill>
              <a:latin typeface="Bell MT" panose="02020503060305020303" pitchFamily="18" charset="0"/>
              <a:cs typeface="Arial" panose="020B0604020202020204" pitchFamily="34" charset="0"/>
            </a:endParaRPr>
          </a:p>
          <a:p>
            <a:pPr marL="457200" lvl="0" indent="-457200">
              <a:buFont typeface="Arial" panose="020B0604020202020204" pitchFamily="34" charset="0"/>
              <a:buChar char="•"/>
            </a:pPr>
            <a:r>
              <a:rPr lang="en-AU" sz="2600" dirty="0">
                <a:solidFill>
                  <a:prstClr val="black"/>
                </a:solidFill>
                <a:latin typeface="Bell MT" panose="02020503060305020303" pitchFamily="18" charset="0"/>
                <a:cs typeface="Arial" panose="020B0604020202020204" pitchFamily="34" charset="0"/>
              </a:rPr>
              <a:t>Mon-Fri, over </a:t>
            </a:r>
            <a:r>
              <a:rPr lang="en-AU" sz="2600" dirty="0">
                <a:solidFill>
                  <a:prstClr val="black"/>
                </a:solidFill>
                <a:latin typeface="Times New Roman" panose="02020603050405020304" pitchFamily="18" charset="0"/>
                <a:cs typeface="Times New Roman" panose="02020603050405020304" pitchFamily="18" charset="0"/>
              </a:rPr>
              <a:t>2</a:t>
            </a:r>
            <a:r>
              <a:rPr lang="en-AU" sz="2600" dirty="0">
                <a:solidFill>
                  <a:prstClr val="black"/>
                </a:solidFill>
                <a:latin typeface="Bell MT" panose="02020503060305020303" pitchFamily="18" charset="0"/>
                <a:cs typeface="Arial" panose="020B0604020202020204" pitchFamily="34" charset="0"/>
              </a:rPr>
              <a:t> Weeks</a:t>
            </a:r>
          </a:p>
          <a:p>
            <a:pPr marL="457200" lvl="0" indent="-457200">
              <a:buFont typeface="Arial" panose="020B0604020202020204" pitchFamily="34" charset="0"/>
              <a:buChar char="•"/>
            </a:pPr>
            <a:endParaRPr lang="en-AU" sz="2600" dirty="0">
              <a:solidFill>
                <a:prstClr val="black"/>
              </a:solidFill>
              <a:latin typeface="Bell MT" panose="02020503060305020303" pitchFamily="18" charset="0"/>
              <a:cs typeface="Arial" panose="020B0604020202020204" pitchFamily="34" charset="0"/>
            </a:endParaRPr>
          </a:p>
          <a:p>
            <a:pPr marL="457200" lvl="0" indent="-457200">
              <a:buFont typeface="Arial" panose="020B0604020202020204" pitchFamily="34" charset="0"/>
              <a:buChar char="•"/>
            </a:pPr>
            <a:r>
              <a:rPr lang="en-AU" sz="2600" dirty="0">
                <a:solidFill>
                  <a:prstClr val="black"/>
                </a:solidFill>
                <a:latin typeface="Times New Roman" panose="02020603050405020304" pitchFamily="18" charset="0"/>
                <a:cs typeface="Times New Roman" panose="02020603050405020304" pitchFamily="18" charset="0"/>
              </a:rPr>
              <a:t>10</a:t>
            </a:r>
            <a:r>
              <a:rPr lang="en-AU" sz="2600" dirty="0">
                <a:solidFill>
                  <a:prstClr val="black"/>
                </a:solidFill>
                <a:latin typeface="Bell MT" panose="02020503060305020303" pitchFamily="18" charset="0"/>
                <a:cs typeface="Arial" panose="020B0604020202020204" pitchFamily="34" charset="0"/>
              </a:rPr>
              <a:t> Days to Recall</a:t>
            </a:r>
          </a:p>
          <a:p>
            <a:pPr marL="457200" lvl="0" indent="-457200">
              <a:buFont typeface="Arial" panose="020B0604020202020204" pitchFamily="34" charset="0"/>
              <a:buChar char="•"/>
            </a:pPr>
            <a:endParaRPr lang="en-AU" sz="2600" dirty="0">
              <a:solidFill>
                <a:prstClr val="black"/>
              </a:solidFill>
              <a:latin typeface="Bell MT" panose="02020503060305020303" pitchFamily="18" charset="0"/>
              <a:cs typeface="Arial" panose="020B0604020202020204" pitchFamily="34" charset="0"/>
            </a:endParaRPr>
          </a:p>
          <a:p>
            <a:pPr marL="457200" lvl="0" indent="-457200">
              <a:buFont typeface="Arial" panose="020B0604020202020204" pitchFamily="34" charset="0"/>
              <a:buChar char="•"/>
            </a:pPr>
            <a:r>
              <a:rPr lang="en-AU" sz="2600" dirty="0">
                <a:solidFill>
                  <a:prstClr val="black"/>
                </a:solidFill>
                <a:latin typeface="Bell MT" panose="02020503060305020303" pitchFamily="18" charset="0"/>
                <a:cs typeface="Arial" panose="020B0604020202020204" pitchFamily="34" charset="0"/>
              </a:rPr>
              <a:t>Caveat: Human memory is amazing…</a:t>
            </a:r>
          </a:p>
          <a:p>
            <a:pPr lvl="0"/>
            <a:endParaRPr lang="en-AU" sz="2600" dirty="0">
              <a:solidFill>
                <a:prstClr val="black"/>
              </a:solidFill>
              <a:latin typeface="Bell MT" panose="02020503060305020303" pitchFamily="18" charset="0"/>
              <a:cs typeface="Arial" panose="020B0604020202020204" pitchFamily="34" charset="0"/>
            </a:endParaRPr>
          </a:p>
          <a:p>
            <a:pPr lvl="0"/>
            <a:endParaRPr lang="en-AU" sz="500" dirty="0">
              <a:solidFill>
                <a:prstClr val="black"/>
              </a:solidFill>
              <a:latin typeface="Bell MT" panose="02020503060305020303" pitchFamily="18" charset="0"/>
              <a:cs typeface="Arial" panose="020B0604020202020204" pitchFamily="34" charset="0"/>
            </a:endParaRPr>
          </a:p>
        </p:txBody>
      </p:sp>
      <p:pic>
        <p:nvPicPr>
          <p:cNvPr id="15" name="Shape 378">
            <a:extLst>
              <a:ext uri="{FF2B5EF4-FFF2-40B4-BE49-F238E27FC236}">
                <a16:creationId xmlns:a16="http://schemas.microsoft.com/office/drawing/2014/main" id="{5ADB6E0C-050F-41D0-9BF1-2F1834F811AA}"/>
              </a:ext>
            </a:extLst>
          </p:cNvPr>
          <p:cNvPicPr preferRelativeResize="0"/>
          <p:nvPr/>
        </p:nvPicPr>
        <p:blipFill>
          <a:blip r:embed="rId4">
            <a:alphaModFix/>
          </a:blip>
          <a:stretch>
            <a:fillRect/>
          </a:stretch>
        </p:blipFill>
        <p:spPr>
          <a:xfrm>
            <a:off x="11150600" y="1"/>
            <a:ext cx="1041400" cy="1026942"/>
          </a:xfrm>
          <a:prstGeom prst="rect">
            <a:avLst/>
          </a:prstGeom>
          <a:noFill/>
          <a:ln>
            <a:noFill/>
          </a:ln>
        </p:spPr>
      </p:pic>
    </p:spTree>
    <p:extLst>
      <p:ext uri="{BB962C8B-B14F-4D97-AF65-F5344CB8AC3E}">
        <p14:creationId xmlns:p14="http://schemas.microsoft.com/office/powerpoint/2010/main" val="136260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3545ACD-A692-4AB5-9602-D62AB357734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3152" t="3533" r="29565" b="8207"/>
          <a:stretch/>
        </p:blipFill>
        <p:spPr>
          <a:xfrm>
            <a:off x="6096000" y="1034486"/>
            <a:ext cx="5764696" cy="5380382"/>
          </a:xfrm>
          <a:prstGeom prst="rect">
            <a:avLst/>
          </a:prstGeom>
        </p:spPr>
      </p:pic>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BC3DA6BE-8796-4231-AC27-77F369659084}"/>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Day Discrimination Accuracy</a:t>
            </a:r>
          </a:p>
        </p:txBody>
      </p:sp>
      <p:sp>
        <p:nvSpPr>
          <p:cNvPr id="8" name="Rectangle 7">
            <a:extLst>
              <a:ext uri="{FF2B5EF4-FFF2-40B4-BE49-F238E27FC236}">
                <a16:creationId xmlns:a16="http://schemas.microsoft.com/office/drawing/2014/main" id="{D81EFA57-2B1D-420B-8FFD-6716C8364288}"/>
              </a:ext>
            </a:extLst>
          </p:cNvPr>
          <p:cNvSpPr/>
          <p:nvPr/>
        </p:nvSpPr>
        <p:spPr>
          <a:xfrm>
            <a:off x="265900" y="1176946"/>
            <a:ext cx="5498796" cy="4647426"/>
          </a:xfrm>
          <a:prstGeom prst="rect">
            <a:avLst/>
          </a:prstGeom>
        </p:spPr>
        <p:txBody>
          <a:bodyPr wrap="square">
            <a:spAutoFit/>
          </a:bodyPr>
          <a:lstStyle/>
          <a:p>
            <a:r>
              <a:rPr lang="en-AU" sz="3000" dirty="0">
                <a:solidFill>
                  <a:prstClr val="black"/>
                </a:solidFill>
                <a:latin typeface="Bell MT" panose="02020503060305020303" pitchFamily="18" charset="0"/>
                <a:cs typeface="Arial" panose="020B0604020202020204" pitchFamily="34" charset="0"/>
              </a:rPr>
              <a:t>Human Memory is Amazingly Inaccurate</a:t>
            </a:r>
          </a:p>
          <a:p>
            <a:pPr lvl="0"/>
            <a:endParaRPr lang="en-AU" sz="3000" dirty="0">
              <a:solidFill>
                <a:prstClr val="black"/>
              </a:solidFill>
              <a:latin typeface="Bell MT" panose="02020503060305020303" pitchFamily="18" charset="0"/>
              <a:cs typeface="Arial" panose="020B0604020202020204" pitchFamily="34" charset="0"/>
            </a:endParaRPr>
          </a:p>
          <a:p>
            <a:pPr lvl="0"/>
            <a:r>
              <a:rPr lang="en-AU" sz="3000" dirty="0">
                <a:solidFill>
                  <a:prstClr val="black"/>
                </a:solidFill>
                <a:latin typeface="Times New Roman" panose="02020603050405020304" pitchFamily="18" charset="0"/>
                <a:cs typeface="Times New Roman" panose="02020603050405020304" pitchFamily="18" charset="0"/>
              </a:rPr>
              <a:t>10</a:t>
            </a:r>
            <a:r>
              <a:rPr lang="en-AU" sz="3000" dirty="0">
                <a:solidFill>
                  <a:prstClr val="black"/>
                </a:solidFill>
                <a:latin typeface="Bell MT" panose="02020503060305020303" pitchFamily="18" charset="0"/>
                <a:cs typeface="Arial" panose="020B0604020202020204" pitchFamily="34" charset="0"/>
              </a:rPr>
              <a:t> Day Accuracy </a:t>
            </a:r>
            <a:r>
              <a:rPr lang="en-AU" sz="3000" dirty="0">
                <a:solidFill>
                  <a:prstClr val="black"/>
                </a:solidFill>
                <a:latin typeface="Times New Roman" panose="02020603050405020304" pitchFamily="18" charset="0"/>
                <a:cs typeface="Times New Roman" panose="02020603050405020304" pitchFamily="18" charset="0"/>
              </a:rPr>
              <a:t>23.83%</a:t>
            </a:r>
          </a:p>
          <a:p>
            <a:pPr lvl="0"/>
            <a:endParaRPr lang="en-AU" sz="2600" dirty="0">
              <a:solidFill>
                <a:prstClr val="black"/>
              </a:solidFill>
              <a:latin typeface="Bell MT" panose="02020503060305020303" pitchFamily="18" charset="0"/>
              <a:cs typeface="Arial" panose="020B0604020202020204" pitchFamily="34" charset="0"/>
            </a:endParaRPr>
          </a:p>
          <a:p>
            <a:pPr lvl="0"/>
            <a:r>
              <a:rPr lang="en-AU" sz="3000" dirty="0">
                <a:solidFill>
                  <a:prstClr val="black"/>
                </a:solidFill>
                <a:latin typeface="Bell MT" panose="02020503060305020303" pitchFamily="18" charset="0"/>
                <a:cs typeface="Arial" panose="020B0604020202020204" pitchFamily="34" charset="0"/>
              </a:rPr>
              <a:t>With so much variability, how can we predict memory performance?</a:t>
            </a:r>
          </a:p>
          <a:p>
            <a:pPr lvl="0"/>
            <a:endParaRPr lang="en-AU" sz="3000" dirty="0">
              <a:solidFill>
                <a:prstClr val="black"/>
              </a:solidFill>
              <a:latin typeface="Bell MT" panose="02020503060305020303" pitchFamily="18" charset="0"/>
              <a:cs typeface="Arial" panose="020B0604020202020204" pitchFamily="34" charset="0"/>
            </a:endParaRPr>
          </a:p>
          <a:p>
            <a:pPr lvl="0"/>
            <a:r>
              <a:rPr lang="en-AU" sz="3000" dirty="0">
                <a:solidFill>
                  <a:prstClr val="black"/>
                </a:solidFill>
                <a:latin typeface="Bell MT" panose="02020503060305020303" pitchFamily="18" charset="0"/>
                <a:cs typeface="Arial" panose="020B0604020202020204" pitchFamily="34" charset="0"/>
              </a:rPr>
              <a:t>By modelling Day to Day similarity</a:t>
            </a:r>
          </a:p>
        </p:txBody>
      </p:sp>
      <p:pic>
        <p:nvPicPr>
          <p:cNvPr id="9" name="Shape 378">
            <a:extLst>
              <a:ext uri="{FF2B5EF4-FFF2-40B4-BE49-F238E27FC236}">
                <a16:creationId xmlns:a16="http://schemas.microsoft.com/office/drawing/2014/main" id="{D3CA3426-CC56-4487-A1DD-98F4BFDA0E79}"/>
              </a:ext>
            </a:extLst>
          </p:cNvPr>
          <p:cNvPicPr preferRelativeResize="0"/>
          <p:nvPr/>
        </p:nvPicPr>
        <p:blipFill>
          <a:blip r:embed="rId5">
            <a:alphaModFix/>
          </a:blip>
          <a:stretch>
            <a:fillRect/>
          </a:stretch>
        </p:blipFill>
        <p:spPr>
          <a:xfrm>
            <a:off x="11150600" y="1"/>
            <a:ext cx="1041400" cy="1026942"/>
          </a:xfrm>
          <a:prstGeom prst="rect">
            <a:avLst/>
          </a:prstGeom>
          <a:noFill/>
          <a:ln>
            <a:noFill/>
          </a:ln>
        </p:spPr>
      </p:pic>
    </p:spTree>
    <p:extLst>
      <p:ext uri="{BB962C8B-B14F-4D97-AF65-F5344CB8AC3E}">
        <p14:creationId xmlns:p14="http://schemas.microsoft.com/office/powerpoint/2010/main" val="259839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BC3DA6BE-8796-4231-AC27-77F369659084}"/>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Day Discrimination Analysis</a:t>
            </a:r>
          </a:p>
        </p:txBody>
      </p:sp>
      <p:sp>
        <p:nvSpPr>
          <p:cNvPr id="8" name="Rectangle 7">
            <a:extLst>
              <a:ext uri="{FF2B5EF4-FFF2-40B4-BE49-F238E27FC236}">
                <a16:creationId xmlns:a16="http://schemas.microsoft.com/office/drawing/2014/main" id="{D81EFA57-2B1D-420B-8FFD-6716C8364288}"/>
              </a:ext>
            </a:extLst>
          </p:cNvPr>
          <p:cNvSpPr/>
          <p:nvPr/>
        </p:nvSpPr>
        <p:spPr>
          <a:xfrm>
            <a:off x="339051" y="1341538"/>
            <a:ext cx="4769977" cy="4170372"/>
          </a:xfrm>
          <a:prstGeom prst="rect">
            <a:avLst/>
          </a:prstGeom>
        </p:spPr>
        <p:txBody>
          <a:bodyPr wrap="square">
            <a:spAutoFit/>
          </a:bodyPr>
          <a:lstStyle/>
          <a:p>
            <a:pPr lvl="0"/>
            <a:r>
              <a:rPr lang="en-AU" sz="3000" dirty="0">
                <a:solidFill>
                  <a:prstClr val="black"/>
                </a:solidFill>
                <a:latin typeface="Bell MT" panose="02020503060305020303" pitchFamily="18" charset="0"/>
                <a:cs typeface="Arial" panose="020B0604020202020204" pitchFamily="34" charset="0"/>
              </a:rPr>
              <a:t>Days and Hours were broken into discrete events for each data stream.</a:t>
            </a:r>
          </a:p>
          <a:p>
            <a:pPr lvl="0"/>
            <a:endParaRPr lang="en-AU" sz="3000" dirty="0">
              <a:solidFill>
                <a:prstClr val="black"/>
              </a:solidFill>
              <a:latin typeface="Bell MT" panose="02020503060305020303" pitchFamily="18" charset="0"/>
              <a:cs typeface="Arial" panose="020B0604020202020204" pitchFamily="34" charset="0"/>
            </a:endParaRPr>
          </a:p>
          <a:p>
            <a:pPr lvl="0"/>
            <a:r>
              <a:rPr lang="en-AU" sz="2900" dirty="0">
                <a:solidFill>
                  <a:prstClr val="black"/>
                </a:solidFill>
                <a:latin typeface="Bell MT" panose="02020503060305020303" pitchFamily="18" charset="0"/>
                <a:cs typeface="Arial" panose="020B0604020202020204" pitchFamily="34" charset="0"/>
              </a:rPr>
              <a:t>Events were compared for similarity, between each hour of each alternate day.</a:t>
            </a:r>
          </a:p>
          <a:p>
            <a:pPr lvl="0"/>
            <a:endParaRPr lang="en-AU" sz="2900" dirty="0">
              <a:solidFill>
                <a:prstClr val="black"/>
              </a:solidFill>
              <a:latin typeface="Bell MT" panose="02020503060305020303" pitchFamily="18" charset="0"/>
              <a:cs typeface="Arial" panose="020B0604020202020204" pitchFamily="34" charset="0"/>
            </a:endParaRPr>
          </a:p>
          <a:p>
            <a:pPr lvl="0"/>
            <a:r>
              <a:rPr lang="en-AU" sz="2900" dirty="0">
                <a:solidFill>
                  <a:prstClr val="black"/>
                </a:solidFill>
                <a:latin typeface="Bell MT" panose="02020503060305020303" pitchFamily="18" charset="0"/>
                <a:cs typeface="Arial" panose="020B0604020202020204" pitchFamily="34" charset="0"/>
              </a:rPr>
              <a:t>E.g., Wednesday Week </a:t>
            </a:r>
            <a:r>
              <a:rPr lang="en-AU" sz="2900" dirty="0">
                <a:solidFill>
                  <a:prstClr val="black"/>
                </a:solidFill>
                <a:latin typeface="Times New Roman" panose="02020603050405020304" pitchFamily="18" charset="0"/>
                <a:cs typeface="Times New Roman" panose="02020603050405020304" pitchFamily="18" charset="0"/>
              </a:rPr>
              <a:t>1</a:t>
            </a:r>
            <a:r>
              <a:rPr lang="en-AU" sz="2900" dirty="0">
                <a:solidFill>
                  <a:prstClr val="black"/>
                </a:solidFill>
                <a:latin typeface="Bell MT" panose="02020503060305020303" pitchFamily="18" charset="0"/>
                <a:cs typeface="Times New Roman" panose="02020603050405020304" pitchFamily="18" charset="0"/>
              </a:rPr>
              <a:t>.</a:t>
            </a:r>
            <a:r>
              <a:rPr lang="en-AU" sz="2900" dirty="0">
                <a:solidFill>
                  <a:prstClr val="black"/>
                </a:solidFill>
                <a:latin typeface="Times New Roman" panose="02020603050405020304" pitchFamily="18" charset="0"/>
                <a:cs typeface="Times New Roman" panose="02020603050405020304" pitchFamily="18" charset="0"/>
              </a:rPr>
              <a:t> 3</a:t>
            </a:r>
            <a:r>
              <a:rPr lang="en-AU" sz="2900" dirty="0">
                <a:solidFill>
                  <a:prstClr val="black"/>
                </a:solidFill>
                <a:latin typeface="Bell MT" panose="02020503060305020303" pitchFamily="18" charset="0"/>
                <a:cs typeface="Arial" panose="020B0604020202020204" pitchFamily="34" charset="0"/>
              </a:rPr>
              <a:t>pm</a:t>
            </a:r>
          </a:p>
        </p:txBody>
      </p:sp>
      <p:sp>
        <p:nvSpPr>
          <p:cNvPr id="23" name="Rectangle 22">
            <a:extLst>
              <a:ext uri="{FF2B5EF4-FFF2-40B4-BE49-F238E27FC236}">
                <a16:creationId xmlns:a16="http://schemas.microsoft.com/office/drawing/2014/main" id="{30FE1566-F7FF-46CA-9A85-980A114601E3}"/>
              </a:ext>
            </a:extLst>
          </p:cNvPr>
          <p:cNvSpPr/>
          <p:nvPr/>
        </p:nvSpPr>
        <p:spPr>
          <a:xfrm>
            <a:off x="6344484" y="2093115"/>
            <a:ext cx="755335"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1</a:t>
            </a:r>
            <a:r>
              <a:rPr lang="en-AU" sz="2500" dirty="0">
                <a:solidFill>
                  <a:prstClr val="black"/>
                </a:solidFill>
                <a:latin typeface="Bell MT" panose="02020503060305020303" pitchFamily="18" charset="0"/>
                <a:cs typeface="Arial" panose="020B0604020202020204" pitchFamily="34" charset="0"/>
              </a:rPr>
              <a:t>pm</a:t>
            </a:r>
            <a:endParaRPr lang="en-AU" sz="2500" dirty="0"/>
          </a:p>
        </p:txBody>
      </p:sp>
      <p:sp>
        <p:nvSpPr>
          <p:cNvPr id="24" name="Rectangle 23">
            <a:extLst>
              <a:ext uri="{FF2B5EF4-FFF2-40B4-BE49-F238E27FC236}">
                <a16:creationId xmlns:a16="http://schemas.microsoft.com/office/drawing/2014/main" id="{A0196734-626E-4922-8061-0C660B374200}"/>
              </a:ext>
            </a:extLst>
          </p:cNvPr>
          <p:cNvSpPr/>
          <p:nvPr/>
        </p:nvSpPr>
        <p:spPr>
          <a:xfrm>
            <a:off x="6344484" y="2989220"/>
            <a:ext cx="755335"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2</a:t>
            </a:r>
            <a:r>
              <a:rPr lang="en-AU" sz="2500" dirty="0">
                <a:solidFill>
                  <a:prstClr val="black"/>
                </a:solidFill>
                <a:latin typeface="Bell MT" panose="02020503060305020303" pitchFamily="18" charset="0"/>
                <a:cs typeface="Arial" panose="020B0604020202020204" pitchFamily="34" charset="0"/>
              </a:rPr>
              <a:t>pm</a:t>
            </a:r>
            <a:endParaRPr lang="en-AU" sz="2500" dirty="0"/>
          </a:p>
        </p:txBody>
      </p:sp>
      <p:sp>
        <p:nvSpPr>
          <p:cNvPr id="25" name="Rectangle 24">
            <a:extLst>
              <a:ext uri="{FF2B5EF4-FFF2-40B4-BE49-F238E27FC236}">
                <a16:creationId xmlns:a16="http://schemas.microsoft.com/office/drawing/2014/main" id="{51826B0A-C49D-4A21-87BE-A40D6BD95B44}"/>
              </a:ext>
            </a:extLst>
          </p:cNvPr>
          <p:cNvSpPr/>
          <p:nvPr/>
        </p:nvSpPr>
        <p:spPr>
          <a:xfrm>
            <a:off x="6349417" y="3885325"/>
            <a:ext cx="755335"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3</a:t>
            </a:r>
            <a:r>
              <a:rPr lang="en-AU" sz="2500" dirty="0">
                <a:solidFill>
                  <a:prstClr val="black"/>
                </a:solidFill>
                <a:latin typeface="Bell MT" panose="02020503060305020303" pitchFamily="18" charset="0"/>
                <a:cs typeface="Arial" panose="020B0604020202020204" pitchFamily="34" charset="0"/>
              </a:rPr>
              <a:t>pm</a:t>
            </a:r>
            <a:endParaRPr lang="en-AU" sz="2500" dirty="0"/>
          </a:p>
        </p:txBody>
      </p:sp>
      <p:sp>
        <p:nvSpPr>
          <p:cNvPr id="26" name="Rectangle 25">
            <a:extLst>
              <a:ext uri="{FF2B5EF4-FFF2-40B4-BE49-F238E27FC236}">
                <a16:creationId xmlns:a16="http://schemas.microsoft.com/office/drawing/2014/main" id="{336BEA68-350C-475F-9798-A6B4C26730C5}"/>
              </a:ext>
            </a:extLst>
          </p:cNvPr>
          <p:cNvSpPr/>
          <p:nvPr/>
        </p:nvSpPr>
        <p:spPr>
          <a:xfrm>
            <a:off x="6344482" y="4781430"/>
            <a:ext cx="755335"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4</a:t>
            </a:r>
            <a:r>
              <a:rPr lang="en-AU" sz="2500" dirty="0">
                <a:solidFill>
                  <a:prstClr val="black"/>
                </a:solidFill>
                <a:latin typeface="Bell MT" panose="02020503060305020303" pitchFamily="18" charset="0"/>
                <a:cs typeface="Arial" panose="020B0604020202020204" pitchFamily="34" charset="0"/>
              </a:rPr>
              <a:t>pm</a:t>
            </a:r>
            <a:endParaRPr lang="en-AU" sz="2500" dirty="0"/>
          </a:p>
        </p:txBody>
      </p:sp>
      <p:sp>
        <p:nvSpPr>
          <p:cNvPr id="27" name="Rectangle 26">
            <a:extLst>
              <a:ext uri="{FF2B5EF4-FFF2-40B4-BE49-F238E27FC236}">
                <a16:creationId xmlns:a16="http://schemas.microsoft.com/office/drawing/2014/main" id="{DE825DB0-0A50-407C-84B1-ACB603F65DB9}"/>
              </a:ext>
            </a:extLst>
          </p:cNvPr>
          <p:cNvSpPr/>
          <p:nvPr/>
        </p:nvSpPr>
        <p:spPr>
          <a:xfrm>
            <a:off x="6344482" y="5679940"/>
            <a:ext cx="755335"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5</a:t>
            </a:r>
            <a:r>
              <a:rPr lang="en-AU" sz="2500" dirty="0">
                <a:solidFill>
                  <a:prstClr val="black"/>
                </a:solidFill>
                <a:latin typeface="Bell MT" panose="02020503060305020303" pitchFamily="18" charset="0"/>
                <a:cs typeface="Arial" panose="020B0604020202020204" pitchFamily="34" charset="0"/>
              </a:rPr>
              <a:t>pm</a:t>
            </a:r>
            <a:endParaRPr lang="en-AU" sz="2500" dirty="0"/>
          </a:p>
        </p:txBody>
      </p:sp>
      <p:sp>
        <p:nvSpPr>
          <p:cNvPr id="28" name="Rectangle 27">
            <a:extLst>
              <a:ext uri="{FF2B5EF4-FFF2-40B4-BE49-F238E27FC236}">
                <a16:creationId xmlns:a16="http://schemas.microsoft.com/office/drawing/2014/main" id="{40D014C8-437B-48EC-8B9E-2BE538834B42}"/>
              </a:ext>
            </a:extLst>
          </p:cNvPr>
          <p:cNvSpPr/>
          <p:nvPr/>
        </p:nvSpPr>
        <p:spPr>
          <a:xfrm>
            <a:off x="7287430" y="1515064"/>
            <a:ext cx="710707" cy="477054"/>
          </a:xfrm>
          <a:prstGeom prst="rect">
            <a:avLst/>
          </a:prstGeom>
        </p:spPr>
        <p:txBody>
          <a:bodyPr wrap="none">
            <a:spAutoFit/>
          </a:bodyPr>
          <a:lstStyle/>
          <a:p>
            <a:r>
              <a:rPr lang="en-AU" sz="2500" dirty="0">
                <a:solidFill>
                  <a:prstClr val="black"/>
                </a:solidFill>
                <a:latin typeface="Bell MT" panose="02020503060305020303" pitchFamily="18" charset="0"/>
                <a:cs typeface="Arial" panose="020B0604020202020204" pitchFamily="34" charset="0"/>
              </a:rPr>
              <a:t>Tue</a:t>
            </a:r>
            <a:endParaRPr lang="en-AU" sz="2500" dirty="0"/>
          </a:p>
        </p:txBody>
      </p:sp>
      <p:sp>
        <p:nvSpPr>
          <p:cNvPr id="29" name="Rectangle 28">
            <a:extLst>
              <a:ext uri="{FF2B5EF4-FFF2-40B4-BE49-F238E27FC236}">
                <a16:creationId xmlns:a16="http://schemas.microsoft.com/office/drawing/2014/main" id="{ED95EEB4-A710-4D71-97E3-7B7C23EF7858}"/>
              </a:ext>
            </a:extLst>
          </p:cNvPr>
          <p:cNvSpPr/>
          <p:nvPr/>
        </p:nvSpPr>
        <p:spPr>
          <a:xfrm>
            <a:off x="8550866" y="1539672"/>
            <a:ext cx="781945" cy="477054"/>
          </a:xfrm>
          <a:prstGeom prst="rect">
            <a:avLst/>
          </a:prstGeom>
        </p:spPr>
        <p:txBody>
          <a:bodyPr wrap="none">
            <a:spAutoFit/>
          </a:bodyPr>
          <a:lstStyle/>
          <a:p>
            <a:r>
              <a:rPr lang="en-AU" sz="2500" dirty="0">
                <a:solidFill>
                  <a:prstClr val="black"/>
                </a:solidFill>
                <a:latin typeface="Bell MT" panose="02020503060305020303" pitchFamily="18" charset="0"/>
                <a:cs typeface="Arial" panose="020B0604020202020204" pitchFamily="34" charset="0"/>
              </a:rPr>
              <a:t>Wed</a:t>
            </a:r>
            <a:endParaRPr lang="en-AU" sz="2500" dirty="0"/>
          </a:p>
        </p:txBody>
      </p:sp>
      <p:sp>
        <p:nvSpPr>
          <p:cNvPr id="30" name="Rectangle 29">
            <a:extLst>
              <a:ext uri="{FF2B5EF4-FFF2-40B4-BE49-F238E27FC236}">
                <a16:creationId xmlns:a16="http://schemas.microsoft.com/office/drawing/2014/main" id="{082B181E-068E-48C2-9815-B7E52F00A56C}"/>
              </a:ext>
            </a:extLst>
          </p:cNvPr>
          <p:cNvSpPr/>
          <p:nvPr/>
        </p:nvSpPr>
        <p:spPr>
          <a:xfrm>
            <a:off x="9850881" y="1515064"/>
            <a:ext cx="745717" cy="477054"/>
          </a:xfrm>
          <a:prstGeom prst="rect">
            <a:avLst/>
          </a:prstGeom>
        </p:spPr>
        <p:txBody>
          <a:bodyPr wrap="none">
            <a:spAutoFit/>
          </a:bodyPr>
          <a:lstStyle/>
          <a:p>
            <a:r>
              <a:rPr lang="en-AU" sz="2500" dirty="0">
                <a:solidFill>
                  <a:prstClr val="black"/>
                </a:solidFill>
                <a:latin typeface="Bell MT" panose="02020503060305020303" pitchFamily="18" charset="0"/>
                <a:cs typeface="Arial" panose="020B0604020202020204" pitchFamily="34" charset="0"/>
              </a:rPr>
              <a:t>Thu</a:t>
            </a:r>
            <a:endParaRPr lang="en-AU" sz="2500" dirty="0"/>
          </a:p>
        </p:txBody>
      </p:sp>
      <p:sp>
        <p:nvSpPr>
          <p:cNvPr id="31" name="Rectangle 30">
            <a:extLst>
              <a:ext uri="{FF2B5EF4-FFF2-40B4-BE49-F238E27FC236}">
                <a16:creationId xmlns:a16="http://schemas.microsoft.com/office/drawing/2014/main" id="{86EFA92A-AD07-4A7A-B5B6-734BB24CFF63}"/>
              </a:ext>
            </a:extLst>
          </p:cNvPr>
          <p:cNvSpPr/>
          <p:nvPr/>
        </p:nvSpPr>
        <p:spPr>
          <a:xfrm>
            <a:off x="8153238" y="1027900"/>
            <a:ext cx="1709379" cy="477054"/>
          </a:xfrm>
          <a:prstGeom prst="rect">
            <a:avLst/>
          </a:prstGeom>
        </p:spPr>
        <p:txBody>
          <a:bodyPr wrap="none">
            <a:spAutoFit/>
          </a:bodyPr>
          <a:lstStyle/>
          <a:p>
            <a:r>
              <a:rPr lang="en-AU" sz="2500" dirty="0">
                <a:solidFill>
                  <a:prstClr val="black"/>
                </a:solidFill>
                <a:latin typeface="Bell MT" panose="02020503060305020303" pitchFamily="18" charset="0"/>
                <a:cs typeface="Arial" panose="020B0604020202020204" pitchFamily="34" charset="0"/>
              </a:rPr>
              <a:t>Image Data</a:t>
            </a:r>
            <a:endParaRPr lang="en-AU" sz="2500" dirty="0"/>
          </a:p>
        </p:txBody>
      </p:sp>
      <p:sp>
        <p:nvSpPr>
          <p:cNvPr id="68" name="Rectangle 67">
            <a:extLst>
              <a:ext uri="{FF2B5EF4-FFF2-40B4-BE49-F238E27FC236}">
                <a16:creationId xmlns:a16="http://schemas.microsoft.com/office/drawing/2014/main" id="{0A5F5252-18FC-48F6-8031-A3DA171D75D3}"/>
              </a:ext>
            </a:extLst>
          </p:cNvPr>
          <p:cNvSpPr/>
          <p:nvPr/>
        </p:nvSpPr>
        <p:spPr>
          <a:xfrm>
            <a:off x="9862617" y="2051444"/>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69" name="Straight Arrow Connector 68">
            <a:extLst>
              <a:ext uri="{FF2B5EF4-FFF2-40B4-BE49-F238E27FC236}">
                <a16:creationId xmlns:a16="http://schemas.microsoft.com/office/drawing/2014/main" id="{28D20BA9-1B67-48DA-87A8-865D1C073BDA}"/>
              </a:ext>
            </a:extLst>
          </p:cNvPr>
          <p:cNvCxnSpPr>
            <a:cxnSpLocks/>
          </p:cNvCxnSpPr>
          <p:nvPr/>
        </p:nvCxnSpPr>
        <p:spPr>
          <a:xfrm flipV="1">
            <a:off x="8915932" y="2788920"/>
            <a:ext cx="888468" cy="1394869"/>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1538D1BB-9A69-471A-832E-A3E9015B9DC1}"/>
              </a:ext>
            </a:extLst>
          </p:cNvPr>
          <p:cNvSpPr/>
          <p:nvPr/>
        </p:nvSpPr>
        <p:spPr>
          <a:xfrm>
            <a:off x="7304777" y="3844657"/>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71" name="Straight Arrow Connector 70">
            <a:extLst>
              <a:ext uri="{FF2B5EF4-FFF2-40B4-BE49-F238E27FC236}">
                <a16:creationId xmlns:a16="http://schemas.microsoft.com/office/drawing/2014/main" id="{0194DADB-A84C-44F2-8FA5-8AEAD590E5A9}"/>
              </a:ext>
            </a:extLst>
          </p:cNvPr>
          <p:cNvCxnSpPr>
            <a:cxnSpLocks/>
          </p:cNvCxnSpPr>
          <p:nvPr/>
        </p:nvCxnSpPr>
        <p:spPr>
          <a:xfrm flipH="1">
            <a:off x="8077200" y="4184357"/>
            <a:ext cx="864639" cy="0"/>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51568D49-DB34-467F-8BD2-916324434D78}"/>
              </a:ext>
            </a:extLst>
          </p:cNvPr>
          <p:cNvSpPr/>
          <p:nvPr/>
        </p:nvSpPr>
        <p:spPr>
          <a:xfrm>
            <a:off x="7304777" y="5637870"/>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3" name="Rectangle 72">
            <a:extLst>
              <a:ext uri="{FF2B5EF4-FFF2-40B4-BE49-F238E27FC236}">
                <a16:creationId xmlns:a16="http://schemas.microsoft.com/office/drawing/2014/main" id="{DABA19D5-2F38-4688-BC6A-B93EC741CABC}"/>
              </a:ext>
            </a:extLst>
          </p:cNvPr>
          <p:cNvSpPr/>
          <p:nvPr/>
        </p:nvSpPr>
        <p:spPr>
          <a:xfrm>
            <a:off x="8583697" y="3844657"/>
            <a:ext cx="693360" cy="679400"/>
          </a:xfrm>
          <a:prstGeom prst="rect">
            <a:avLst/>
          </a:prstGeom>
          <a:solidFill>
            <a:srgbClr val="5C84CC">
              <a:alpha val="75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74" name="Straight Arrow Connector 73">
            <a:extLst>
              <a:ext uri="{FF2B5EF4-FFF2-40B4-BE49-F238E27FC236}">
                <a16:creationId xmlns:a16="http://schemas.microsoft.com/office/drawing/2014/main" id="{A86FD011-31B6-4D64-BB73-48306B85BD5D}"/>
              </a:ext>
            </a:extLst>
          </p:cNvPr>
          <p:cNvCxnSpPr>
            <a:cxnSpLocks/>
          </p:cNvCxnSpPr>
          <p:nvPr/>
        </p:nvCxnSpPr>
        <p:spPr>
          <a:xfrm flipH="1">
            <a:off x="8039100" y="4183788"/>
            <a:ext cx="876833" cy="1402625"/>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908235F0-1426-4D8F-BBE0-DD9925C3F023}"/>
              </a:ext>
            </a:extLst>
          </p:cNvPr>
          <p:cNvSpPr/>
          <p:nvPr/>
        </p:nvSpPr>
        <p:spPr>
          <a:xfrm>
            <a:off x="7304777" y="2051444"/>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6" name="Rectangle 75">
            <a:extLst>
              <a:ext uri="{FF2B5EF4-FFF2-40B4-BE49-F238E27FC236}">
                <a16:creationId xmlns:a16="http://schemas.microsoft.com/office/drawing/2014/main" id="{733F17EC-62F5-4FAE-B272-3AC3EC709988}"/>
              </a:ext>
            </a:extLst>
          </p:cNvPr>
          <p:cNvSpPr/>
          <p:nvPr/>
        </p:nvSpPr>
        <p:spPr>
          <a:xfrm>
            <a:off x="7304777" y="2948051"/>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7" name="Rectangle 76">
            <a:extLst>
              <a:ext uri="{FF2B5EF4-FFF2-40B4-BE49-F238E27FC236}">
                <a16:creationId xmlns:a16="http://schemas.microsoft.com/office/drawing/2014/main" id="{DE22EF45-ACD9-4F62-8E2B-04C917E18F03}"/>
              </a:ext>
            </a:extLst>
          </p:cNvPr>
          <p:cNvSpPr/>
          <p:nvPr/>
        </p:nvSpPr>
        <p:spPr>
          <a:xfrm>
            <a:off x="7304777" y="4741264"/>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8" name="Rectangle 77">
            <a:extLst>
              <a:ext uri="{FF2B5EF4-FFF2-40B4-BE49-F238E27FC236}">
                <a16:creationId xmlns:a16="http://schemas.microsoft.com/office/drawing/2014/main" id="{02E25442-778B-422F-9E24-2A5BEB104A9D}"/>
              </a:ext>
            </a:extLst>
          </p:cNvPr>
          <p:cNvSpPr/>
          <p:nvPr/>
        </p:nvSpPr>
        <p:spPr>
          <a:xfrm>
            <a:off x="8583697" y="2051444"/>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9" name="Rectangle 78">
            <a:extLst>
              <a:ext uri="{FF2B5EF4-FFF2-40B4-BE49-F238E27FC236}">
                <a16:creationId xmlns:a16="http://schemas.microsoft.com/office/drawing/2014/main" id="{0236F17C-4A0D-4481-AE93-1ADD6108588A}"/>
              </a:ext>
            </a:extLst>
          </p:cNvPr>
          <p:cNvSpPr/>
          <p:nvPr/>
        </p:nvSpPr>
        <p:spPr>
          <a:xfrm>
            <a:off x="8583697" y="2948051"/>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0" name="Rectangle 79">
            <a:extLst>
              <a:ext uri="{FF2B5EF4-FFF2-40B4-BE49-F238E27FC236}">
                <a16:creationId xmlns:a16="http://schemas.microsoft.com/office/drawing/2014/main" id="{A8D21D3B-110D-4E2F-A5B7-B917C8B2D722}"/>
              </a:ext>
            </a:extLst>
          </p:cNvPr>
          <p:cNvSpPr/>
          <p:nvPr/>
        </p:nvSpPr>
        <p:spPr>
          <a:xfrm>
            <a:off x="8583697" y="4741264"/>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1" name="Rectangle 80">
            <a:extLst>
              <a:ext uri="{FF2B5EF4-FFF2-40B4-BE49-F238E27FC236}">
                <a16:creationId xmlns:a16="http://schemas.microsoft.com/office/drawing/2014/main" id="{20695025-EB9D-494A-8A5B-CCCAA88763AD}"/>
              </a:ext>
            </a:extLst>
          </p:cNvPr>
          <p:cNvSpPr/>
          <p:nvPr/>
        </p:nvSpPr>
        <p:spPr>
          <a:xfrm>
            <a:off x="8583697" y="5637870"/>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2" name="Rectangle 81">
            <a:extLst>
              <a:ext uri="{FF2B5EF4-FFF2-40B4-BE49-F238E27FC236}">
                <a16:creationId xmlns:a16="http://schemas.microsoft.com/office/drawing/2014/main" id="{796041F6-49A3-4FFE-8283-69CD5FF9F6B1}"/>
              </a:ext>
            </a:extLst>
          </p:cNvPr>
          <p:cNvSpPr/>
          <p:nvPr/>
        </p:nvSpPr>
        <p:spPr>
          <a:xfrm>
            <a:off x="9862617" y="2948051"/>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3" name="Rectangle 82">
            <a:extLst>
              <a:ext uri="{FF2B5EF4-FFF2-40B4-BE49-F238E27FC236}">
                <a16:creationId xmlns:a16="http://schemas.microsoft.com/office/drawing/2014/main" id="{534CD841-04DE-4F0D-AAF4-C7948B36A746}"/>
              </a:ext>
            </a:extLst>
          </p:cNvPr>
          <p:cNvSpPr/>
          <p:nvPr/>
        </p:nvSpPr>
        <p:spPr>
          <a:xfrm>
            <a:off x="9862617" y="3844657"/>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4" name="Rectangle 83">
            <a:extLst>
              <a:ext uri="{FF2B5EF4-FFF2-40B4-BE49-F238E27FC236}">
                <a16:creationId xmlns:a16="http://schemas.microsoft.com/office/drawing/2014/main" id="{3CDC59CA-811E-4FDD-BF95-65DCA14BCA64}"/>
              </a:ext>
            </a:extLst>
          </p:cNvPr>
          <p:cNvSpPr/>
          <p:nvPr/>
        </p:nvSpPr>
        <p:spPr>
          <a:xfrm>
            <a:off x="9862617" y="4741264"/>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5" name="Rectangle 84">
            <a:extLst>
              <a:ext uri="{FF2B5EF4-FFF2-40B4-BE49-F238E27FC236}">
                <a16:creationId xmlns:a16="http://schemas.microsoft.com/office/drawing/2014/main" id="{1D898003-A828-4F0E-AABE-03B52A46A7B3}"/>
              </a:ext>
            </a:extLst>
          </p:cNvPr>
          <p:cNvSpPr/>
          <p:nvPr/>
        </p:nvSpPr>
        <p:spPr>
          <a:xfrm>
            <a:off x="9862617" y="5637870"/>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cxnSp>
        <p:nvCxnSpPr>
          <p:cNvPr id="86" name="Straight Arrow Connector 85">
            <a:extLst>
              <a:ext uri="{FF2B5EF4-FFF2-40B4-BE49-F238E27FC236}">
                <a16:creationId xmlns:a16="http://schemas.microsoft.com/office/drawing/2014/main" id="{327A9474-CBE8-4215-8DC9-75EB64742597}"/>
              </a:ext>
            </a:extLst>
          </p:cNvPr>
          <p:cNvCxnSpPr>
            <a:cxnSpLocks/>
          </p:cNvCxnSpPr>
          <p:nvPr/>
        </p:nvCxnSpPr>
        <p:spPr>
          <a:xfrm flipH="1" flipV="1">
            <a:off x="8039100" y="2788920"/>
            <a:ext cx="902740" cy="1395438"/>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6651C00-D502-4166-A60A-A1CCF89E241A}"/>
              </a:ext>
            </a:extLst>
          </p:cNvPr>
          <p:cNvCxnSpPr>
            <a:cxnSpLocks/>
          </p:cNvCxnSpPr>
          <p:nvPr/>
        </p:nvCxnSpPr>
        <p:spPr>
          <a:xfrm flipH="1" flipV="1">
            <a:off x="8077200" y="3627451"/>
            <a:ext cx="864638" cy="556906"/>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89A0706-CC67-49F1-BF9B-885DE1C32AAD}"/>
              </a:ext>
            </a:extLst>
          </p:cNvPr>
          <p:cNvCxnSpPr>
            <a:cxnSpLocks/>
          </p:cNvCxnSpPr>
          <p:nvPr/>
        </p:nvCxnSpPr>
        <p:spPr>
          <a:xfrm flipH="1">
            <a:off x="8077200" y="4184357"/>
            <a:ext cx="853178" cy="597073"/>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32AD66AE-0FC8-4C1F-A67D-B95339D56724}"/>
              </a:ext>
            </a:extLst>
          </p:cNvPr>
          <p:cNvCxnSpPr>
            <a:cxnSpLocks/>
          </p:cNvCxnSpPr>
          <p:nvPr/>
        </p:nvCxnSpPr>
        <p:spPr>
          <a:xfrm>
            <a:off x="8930376" y="4184356"/>
            <a:ext cx="874024" cy="1402057"/>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FABBBD4-0635-418A-BBB8-78128FB64879}"/>
              </a:ext>
            </a:extLst>
          </p:cNvPr>
          <p:cNvCxnSpPr>
            <a:cxnSpLocks/>
          </p:cNvCxnSpPr>
          <p:nvPr/>
        </p:nvCxnSpPr>
        <p:spPr>
          <a:xfrm>
            <a:off x="8923154" y="4172242"/>
            <a:ext cx="881246" cy="569022"/>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4A7212F-1572-47E5-B6C7-AB966563E209}"/>
              </a:ext>
            </a:extLst>
          </p:cNvPr>
          <p:cNvCxnSpPr>
            <a:cxnSpLocks/>
          </p:cNvCxnSpPr>
          <p:nvPr/>
        </p:nvCxnSpPr>
        <p:spPr>
          <a:xfrm>
            <a:off x="8930374" y="4184355"/>
            <a:ext cx="874026" cy="0"/>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3C05A68-84B7-4071-83CC-46FAB15038BB}"/>
              </a:ext>
            </a:extLst>
          </p:cNvPr>
          <p:cNvCxnSpPr>
            <a:cxnSpLocks/>
          </p:cNvCxnSpPr>
          <p:nvPr/>
        </p:nvCxnSpPr>
        <p:spPr>
          <a:xfrm flipV="1">
            <a:off x="8923154" y="3627451"/>
            <a:ext cx="881246" cy="556338"/>
          </a:xfrm>
          <a:prstGeom prst="straightConnector1">
            <a:avLst/>
          </a:prstGeom>
          <a:ln w="28575">
            <a:tailEnd type="triangle" w="lg" len="med"/>
          </a:ln>
        </p:spPr>
        <p:style>
          <a:lnRef idx="1">
            <a:schemeClr val="accent1"/>
          </a:lnRef>
          <a:fillRef idx="0">
            <a:schemeClr val="accent1"/>
          </a:fillRef>
          <a:effectRef idx="0">
            <a:schemeClr val="accent1"/>
          </a:effectRef>
          <a:fontRef idx="minor">
            <a:schemeClr val="tx1"/>
          </a:fontRef>
        </p:style>
      </p:cxnSp>
      <p:pic>
        <p:nvPicPr>
          <p:cNvPr id="41" name="Shape 378">
            <a:extLst>
              <a:ext uri="{FF2B5EF4-FFF2-40B4-BE49-F238E27FC236}">
                <a16:creationId xmlns:a16="http://schemas.microsoft.com/office/drawing/2014/main" id="{4DC32F66-B345-46C0-A800-2837B46D052D}"/>
              </a:ext>
            </a:extLst>
          </p:cNvPr>
          <p:cNvPicPr preferRelativeResize="0"/>
          <p:nvPr/>
        </p:nvPicPr>
        <p:blipFill>
          <a:blip r:embed="rId4">
            <a:alphaModFix/>
          </a:blip>
          <a:stretch>
            <a:fillRect/>
          </a:stretch>
        </p:blipFill>
        <p:spPr>
          <a:xfrm>
            <a:off x="11150600" y="1"/>
            <a:ext cx="1041400" cy="1026942"/>
          </a:xfrm>
          <a:prstGeom prst="rect">
            <a:avLst/>
          </a:prstGeom>
          <a:noFill/>
          <a:ln>
            <a:noFill/>
          </a:ln>
        </p:spPr>
      </p:pic>
      <p:pic>
        <p:nvPicPr>
          <p:cNvPr id="43" name="Picture 42" descr="A large empty room&#10;&#10;Description generated with very high confidence">
            <a:extLst>
              <a:ext uri="{FF2B5EF4-FFF2-40B4-BE49-F238E27FC236}">
                <a16:creationId xmlns:a16="http://schemas.microsoft.com/office/drawing/2014/main" id="{02E2DF96-7F1E-41DB-81EF-9AAA351CC7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0262" y="3667898"/>
            <a:ext cx="734671" cy="1010261"/>
          </a:xfrm>
          <a:prstGeom prst="rect">
            <a:avLst/>
          </a:prstGeom>
        </p:spPr>
      </p:pic>
    </p:spTree>
    <p:extLst>
      <p:ext uri="{BB962C8B-B14F-4D97-AF65-F5344CB8AC3E}">
        <p14:creationId xmlns:p14="http://schemas.microsoft.com/office/powerpoint/2010/main" val="166955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80"/>
                                        </p:tgtEl>
                                        <p:attrNameLst>
                                          <p:attrName>style.opacity</p:attrName>
                                        </p:attrNameLst>
                                      </p:cBhvr>
                                      <p:to>
                                        <p:strVal val="0.5"/>
                                      </p:to>
                                    </p:set>
                                    <p:animEffect filter="image" prLst="opacity: 0.5">
                                      <p:cBhvr rctx="IE">
                                        <p:cTn id="7" dur="indefinite"/>
                                        <p:tgtEl>
                                          <p:spTgt spid="80"/>
                                        </p:tgtEl>
                                      </p:cBhvr>
                                    </p:animEffect>
                                  </p:childTnLst>
                                </p:cTn>
                              </p:par>
                              <p:par>
                                <p:cTn id="8" presetID="9" presetClass="emph" presetSubtype="0" grpId="0" nodeType="withEffect">
                                  <p:stCondLst>
                                    <p:cond delay="0"/>
                                  </p:stCondLst>
                                  <p:childTnLst>
                                    <p:set>
                                      <p:cBhvr>
                                        <p:cTn id="9" dur="indefinite"/>
                                        <p:tgtEl>
                                          <p:spTgt spid="81"/>
                                        </p:tgtEl>
                                        <p:attrNameLst>
                                          <p:attrName>style.opacity</p:attrName>
                                        </p:attrNameLst>
                                      </p:cBhvr>
                                      <p:to>
                                        <p:strVal val="0.5"/>
                                      </p:to>
                                    </p:set>
                                    <p:animEffect filter="image" prLst="opacity: 0.5">
                                      <p:cBhvr rctx="IE">
                                        <p:cTn id="10" dur="indefinite"/>
                                        <p:tgtEl>
                                          <p:spTgt spid="81"/>
                                        </p:tgtEl>
                                      </p:cBhvr>
                                    </p:animEffect>
                                  </p:childTnLst>
                                </p:cTn>
                              </p:par>
                              <p:par>
                                <p:cTn id="11" presetID="9" presetClass="emph" presetSubtype="0" grpId="0" nodeType="withEffect">
                                  <p:stCondLst>
                                    <p:cond delay="0"/>
                                  </p:stCondLst>
                                  <p:childTnLst>
                                    <p:set>
                                      <p:cBhvr>
                                        <p:cTn id="12" dur="indefinite"/>
                                        <p:tgtEl>
                                          <p:spTgt spid="79"/>
                                        </p:tgtEl>
                                        <p:attrNameLst>
                                          <p:attrName>style.opacity</p:attrName>
                                        </p:attrNameLst>
                                      </p:cBhvr>
                                      <p:to>
                                        <p:strVal val="0.5"/>
                                      </p:to>
                                    </p:set>
                                    <p:animEffect filter="image" prLst="opacity: 0.5">
                                      <p:cBhvr rctx="IE">
                                        <p:cTn id="13" dur="indefinite"/>
                                        <p:tgtEl>
                                          <p:spTgt spid="79"/>
                                        </p:tgtEl>
                                      </p:cBhvr>
                                    </p:animEffect>
                                  </p:childTnLst>
                                </p:cTn>
                              </p:par>
                              <p:par>
                                <p:cTn id="14" presetID="9" presetClass="emph" presetSubtype="0" grpId="0" nodeType="withEffect">
                                  <p:stCondLst>
                                    <p:cond delay="0"/>
                                  </p:stCondLst>
                                  <p:childTnLst>
                                    <p:set>
                                      <p:cBhvr>
                                        <p:cTn id="15" dur="indefinite"/>
                                        <p:tgtEl>
                                          <p:spTgt spid="78"/>
                                        </p:tgtEl>
                                        <p:attrNameLst>
                                          <p:attrName>style.opacity</p:attrName>
                                        </p:attrNameLst>
                                      </p:cBhvr>
                                      <p:to>
                                        <p:strVal val="0.5"/>
                                      </p:to>
                                    </p:set>
                                    <p:animEffect filter="image" prLst="opacity: 0.5">
                                      <p:cBhvr rctx="IE">
                                        <p:cTn id="16" dur="indefinite"/>
                                        <p:tgtEl>
                                          <p:spTgt spid="78"/>
                                        </p:tgtEl>
                                      </p:cBhvr>
                                    </p:animEffect>
                                  </p:childTnLst>
                                </p:cTn>
                              </p:par>
                              <p:par>
                                <p:cTn id="17" presetID="1" presetClass="entr" presetSubtype="0" fill="hold"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250"/>
                                  </p:stCondLst>
                                  <p:childTnLst>
                                    <p:set>
                                      <p:cBhvr>
                                        <p:cTn id="21" dur="1" fill="hold">
                                          <p:stCondLst>
                                            <p:cond delay="0"/>
                                          </p:stCondLst>
                                        </p:cTn>
                                        <p:tgtEl>
                                          <p:spTgt spid="87"/>
                                        </p:tgtEl>
                                        <p:attrNameLst>
                                          <p:attrName>style.visibility</p:attrName>
                                        </p:attrNameLst>
                                      </p:cBhvr>
                                      <p:to>
                                        <p:strVal val="visible"/>
                                      </p:to>
                                    </p:set>
                                  </p:childTnLst>
                                </p:cTn>
                              </p:par>
                            </p:childTnLst>
                          </p:cTn>
                        </p:par>
                        <p:par>
                          <p:cTn id="22" fill="hold">
                            <p:stCondLst>
                              <p:cond delay="250"/>
                            </p:stCondLst>
                            <p:childTnLst>
                              <p:par>
                                <p:cTn id="23" presetID="1" presetClass="entr" presetSubtype="0" fill="hold" nodeType="afterEffect">
                                  <p:stCondLst>
                                    <p:cond delay="250"/>
                                  </p:stCondLst>
                                  <p:childTnLst>
                                    <p:set>
                                      <p:cBhvr>
                                        <p:cTn id="24" dur="1" fill="hold">
                                          <p:stCondLst>
                                            <p:cond delay="0"/>
                                          </p:stCondLst>
                                        </p:cTn>
                                        <p:tgtEl>
                                          <p:spTgt spid="71"/>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nodeType="afterEffect">
                                  <p:stCondLst>
                                    <p:cond delay="250"/>
                                  </p:stCondLst>
                                  <p:childTnLst>
                                    <p:set>
                                      <p:cBhvr>
                                        <p:cTn id="27" dur="1" fill="hold">
                                          <p:stCondLst>
                                            <p:cond delay="0"/>
                                          </p:stCondLst>
                                        </p:cTn>
                                        <p:tgtEl>
                                          <p:spTgt spid="88"/>
                                        </p:tgtEl>
                                        <p:attrNameLst>
                                          <p:attrName>style.visibility</p:attrName>
                                        </p:attrNameLst>
                                      </p:cBhvr>
                                      <p:to>
                                        <p:strVal val="visible"/>
                                      </p:to>
                                    </p:set>
                                  </p:childTnLst>
                                </p:cTn>
                              </p:par>
                            </p:childTnLst>
                          </p:cTn>
                        </p:par>
                        <p:par>
                          <p:cTn id="28" fill="hold">
                            <p:stCondLst>
                              <p:cond delay="750"/>
                            </p:stCondLst>
                            <p:childTnLst>
                              <p:par>
                                <p:cTn id="29" presetID="1" presetClass="entr" presetSubtype="0" fill="hold" nodeType="afterEffect">
                                  <p:stCondLst>
                                    <p:cond delay="250"/>
                                  </p:stCondLst>
                                  <p:childTnLst>
                                    <p:set>
                                      <p:cBhvr>
                                        <p:cTn id="30" dur="1" fill="hold">
                                          <p:stCondLst>
                                            <p:cond delay="0"/>
                                          </p:stCondLst>
                                        </p:cTn>
                                        <p:tgtEl>
                                          <p:spTgt spid="74"/>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nodeType="afterEffect">
                                  <p:stCondLst>
                                    <p:cond delay="250"/>
                                  </p:stCondLst>
                                  <p:childTnLst>
                                    <p:set>
                                      <p:cBhvr>
                                        <p:cTn id="33" dur="1" fill="hold">
                                          <p:stCondLst>
                                            <p:cond delay="0"/>
                                          </p:stCondLst>
                                        </p:cTn>
                                        <p:tgtEl>
                                          <p:spTgt spid="89"/>
                                        </p:tgtEl>
                                        <p:attrNameLst>
                                          <p:attrName>style.visibility</p:attrName>
                                        </p:attrNameLst>
                                      </p:cBhvr>
                                      <p:to>
                                        <p:strVal val="visible"/>
                                      </p:to>
                                    </p:set>
                                  </p:childTnLst>
                                </p:cTn>
                              </p:par>
                            </p:childTnLst>
                          </p:cTn>
                        </p:par>
                        <p:par>
                          <p:cTn id="34" fill="hold">
                            <p:stCondLst>
                              <p:cond delay="1250"/>
                            </p:stCondLst>
                            <p:childTnLst>
                              <p:par>
                                <p:cTn id="35" presetID="1" presetClass="entr" presetSubtype="0" fill="hold" nodeType="afterEffect">
                                  <p:stCondLst>
                                    <p:cond delay="250"/>
                                  </p:stCondLst>
                                  <p:childTnLst>
                                    <p:set>
                                      <p:cBhvr>
                                        <p:cTn id="36" dur="1" fill="hold">
                                          <p:stCondLst>
                                            <p:cond delay="0"/>
                                          </p:stCondLst>
                                        </p:cTn>
                                        <p:tgtEl>
                                          <p:spTgt spid="90"/>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nodeType="afterEffect">
                                  <p:stCondLst>
                                    <p:cond delay="250"/>
                                  </p:stCondLst>
                                  <p:childTnLst>
                                    <p:set>
                                      <p:cBhvr>
                                        <p:cTn id="39" dur="1" fill="hold">
                                          <p:stCondLst>
                                            <p:cond delay="0"/>
                                          </p:stCondLst>
                                        </p:cTn>
                                        <p:tgtEl>
                                          <p:spTgt spid="91"/>
                                        </p:tgtEl>
                                        <p:attrNameLst>
                                          <p:attrName>style.visibility</p:attrName>
                                        </p:attrNameLst>
                                      </p:cBhvr>
                                      <p:to>
                                        <p:strVal val="visible"/>
                                      </p:to>
                                    </p:set>
                                  </p:childTnLst>
                                </p:cTn>
                              </p:par>
                            </p:childTnLst>
                          </p:cTn>
                        </p:par>
                        <p:par>
                          <p:cTn id="40" fill="hold">
                            <p:stCondLst>
                              <p:cond delay="1750"/>
                            </p:stCondLst>
                            <p:childTnLst>
                              <p:par>
                                <p:cTn id="41" presetID="1" presetClass="entr" presetSubtype="0" fill="hold" nodeType="afterEffect">
                                  <p:stCondLst>
                                    <p:cond delay="250"/>
                                  </p:stCondLst>
                                  <p:childTnLst>
                                    <p:set>
                                      <p:cBhvr>
                                        <p:cTn id="42" dur="1" fill="hold">
                                          <p:stCondLst>
                                            <p:cond delay="0"/>
                                          </p:stCondLst>
                                        </p:cTn>
                                        <p:tgtEl>
                                          <p:spTgt spid="92"/>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nodeType="afterEffect">
                                  <p:stCondLst>
                                    <p:cond delay="250"/>
                                  </p:stCondLst>
                                  <p:childTnLst>
                                    <p:set>
                                      <p:cBhvr>
                                        <p:cTn id="45"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BC3DA6BE-8796-4231-AC27-77F369659084}"/>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Day Discrimination Analysis</a:t>
            </a:r>
          </a:p>
        </p:txBody>
      </p:sp>
      <p:sp>
        <p:nvSpPr>
          <p:cNvPr id="8" name="Rectangle 7">
            <a:extLst>
              <a:ext uri="{FF2B5EF4-FFF2-40B4-BE49-F238E27FC236}">
                <a16:creationId xmlns:a16="http://schemas.microsoft.com/office/drawing/2014/main" id="{D81EFA57-2B1D-420B-8FFD-6716C8364288}"/>
              </a:ext>
            </a:extLst>
          </p:cNvPr>
          <p:cNvSpPr/>
          <p:nvPr/>
        </p:nvSpPr>
        <p:spPr>
          <a:xfrm>
            <a:off x="339052" y="1341538"/>
            <a:ext cx="5419870" cy="4678204"/>
          </a:xfrm>
          <a:prstGeom prst="rect">
            <a:avLst/>
          </a:prstGeom>
        </p:spPr>
        <p:txBody>
          <a:bodyPr wrap="square">
            <a:spAutoFit/>
          </a:bodyPr>
          <a:lstStyle/>
          <a:p>
            <a:pPr lvl="0"/>
            <a:r>
              <a:rPr lang="en-AU" sz="3000" dirty="0">
                <a:solidFill>
                  <a:prstClr val="black"/>
                </a:solidFill>
                <a:latin typeface="Bell MT" panose="02020503060305020303" pitchFamily="18" charset="0"/>
                <a:cs typeface="Arial" panose="020B0604020202020204" pitchFamily="34" charset="0"/>
              </a:rPr>
              <a:t>Similarity Scores were calculated independently for each modality</a:t>
            </a:r>
          </a:p>
          <a:p>
            <a:pPr lvl="0"/>
            <a:endParaRPr lang="en-AU" sz="3000" dirty="0">
              <a:solidFill>
                <a:prstClr val="black"/>
              </a:solidFill>
              <a:latin typeface="Bell MT" panose="02020503060305020303" pitchFamily="18" charset="0"/>
              <a:cs typeface="Arial" panose="020B0604020202020204" pitchFamily="34" charset="0"/>
            </a:endParaRPr>
          </a:p>
          <a:p>
            <a:pPr lvl="0"/>
            <a:r>
              <a:rPr lang="en-AU" sz="2600" dirty="0">
                <a:solidFill>
                  <a:prstClr val="black"/>
                </a:solidFill>
                <a:latin typeface="Bell MT" panose="02020503060305020303" pitchFamily="18" charset="0"/>
                <a:cs typeface="Arial" panose="020B0604020202020204" pitchFamily="34" charset="0"/>
              </a:rPr>
              <a:t>Image, Audio, GPS &amp; Accel</a:t>
            </a:r>
          </a:p>
          <a:p>
            <a:pPr marL="457200" lvl="0" indent="-457200">
              <a:buFontTx/>
              <a:buChar char="-"/>
            </a:pPr>
            <a:r>
              <a:rPr lang="en-AU" sz="2600" dirty="0">
                <a:solidFill>
                  <a:prstClr val="black"/>
                </a:solidFill>
                <a:latin typeface="Bell MT" panose="02020503060305020303" pitchFamily="18" charset="0"/>
                <a:cs typeface="Arial" panose="020B0604020202020204" pitchFamily="34" charset="0"/>
              </a:rPr>
              <a:t>Jenson Shannon Distances (JSD)</a:t>
            </a:r>
          </a:p>
          <a:p>
            <a:pPr lvl="0"/>
            <a:endParaRPr lang="en-AU" sz="2600" dirty="0">
              <a:solidFill>
                <a:prstClr val="black"/>
              </a:solidFill>
              <a:latin typeface="Bell MT" panose="02020503060305020303" pitchFamily="18" charset="0"/>
              <a:cs typeface="Arial" panose="020B0604020202020204" pitchFamily="34" charset="0"/>
            </a:endParaRPr>
          </a:p>
          <a:p>
            <a:pPr lvl="0"/>
            <a:r>
              <a:rPr lang="en-AU" sz="2600" dirty="0">
                <a:solidFill>
                  <a:prstClr val="black"/>
                </a:solidFill>
                <a:latin typeface="Bell MT" panose="02020503060305020303" pitchFamily="18" charset="0"/>
                <a:cs typeface="Arial" panose="020B0604020202020204" pitchFamily="34" charset="0"/>
              </a:rPr>
              <a:t>Weather, Audio Classifier &amp; Moon </a:t>
            </a:r>
          </a:p>
          <a:p>
            <a:pPr marL="457200" lvl="0" indent="-457200">
              <a:buFontTx/>
              <a:buChar char="-"/>
            </a:pPr>
            <a:r>
              <a:rPr lang="en-AU" sz="2600" dirty="0">
                <a:solidFill>
                  <a:prstClr val="black"/>
                </a:solidFill>
                <a:latin typeface="Bell MT" panose="02020503060305020303" pitchFamily="18" charset="0"/>
                <a:cs typeface="Arial" panose="020B0604020202020204" pitchFamily="34" charset="0"/>
              </a:rPr>
              <a:t>Hamming Distance (HD)</a:t>
            </a:r>
          </a:p>
          <a:p>
            <a:pPr lvl="0"/>
            <a:endParaRPr lang="en-AU" sz="2600" dirty="0">
              <a:solidFill>
                <a:prstClr val="black"/>
              </a:solidFill>
              <a:latin typeface="Bell MT" panose="02020503060305020303" pitchFamily="18" charset="0"/>
              <a:cs typeface="Arial" panose="020B0604020202020204" pitchFamily="34" charset="0"/>
            </a:endParaRPr>
          </a:p>
          <a:p>
            <a:pPr lvl="0"/>
            <a:r>
              <a:rPr lang="en-AU" sz="2600" dirty="0">
                <a:solidFill>
                  <a:prstClr val="black"/>
                </a:solidFill>
                <a:latin typeface="Bell MT" panose="02020503060305020303" pitchFamily="18" charset="0"/>
                <a:cs typeface="Arial" panose="020B0604020202020204" pitchFamily="34" charset="0"/>
              </a:rPr>
              <a:t>Temperature – Absolute Difference</a:t>
            </a:r>
          </a:p>
          <a:p>
            <a:pPr marL="457200" lvl="0" indent="-457200">
              <a:buFontTx/>
              <a:buChar char="-"/>
            </a:pPr>
            <a:endParaRPr lang="en-AU" sz="2600" dirty="0">
              <a:solidFill>
                <a:prstClr val="black"/>
              </a:solidFill>
              <a:latin typeface="Bell MT" panose="02020503060305020303" pitchFamily="18" charset="0"/>
              <a:cs typeface="Arial" panose="020B0604020202020204" pitchFamily="34" charset="0"/>
            </a:endParaRPr>
          </a:p>
        </p:txBody>
      </p:sp>
      <p:sp>
        <p:nvSpPr>
          <p:cNvPr id="18" name="Rectangle 17">
            <a:extLst>
              <a:ext uri="{FF2B5EF4-FFF2-40B4-BE49-F238E27FC236}">
                <a16:creationId xmlns:a16="http://schemas.microsoft.com/office/drawing/2014/main" id="{0A38BB7D-4C64-4B73-A2A3-C7D2D575C76D}"/>
              </a:ext>
            </a:extLst>
          </p:cNvPr>
          <p:cNvSpPr/>
          <p:nvPr/>
        </p:nvSpPr>
        <p:spPr>
          <a:xfrm>
            <a:off x="9862617" y="2051444"/>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.8</a:t>
            </a:r>
          </a:p>
        </p:txBody>
      </p:sp>
      <p:grpSp>
        <p:nvGrpSpPr>
          <p:cNvPr id="2" name="Group 1">
            <a:extLst>
              <a:ext uri="{FF2B5EF4-FFF2-40B4-BE49-F238E27FC236}">
                <a16:creationId xmlns:a16="http://schemas.microsoft.com/office/drawing/2014/main" id="{C64F12C4-3382-42DC-B847-9CC00AD6D6A6}"/>
              </a:ext>
            </a:extLst>
          </p:cNvPr>
          <p:cNvGrpSpPr/>
          <p:nvPr/>
        </p:nvGrpSpPr>
        <p:grpSpPr>
          <a:xfrm>
            <a:off x="6344482" y="2093115"/>
            <a:ext cx="760270" cy="4063879"/>
            <a:chOff x="6344482" y="2093115"/>
            <a:chExt cx="760270" cy="4063879"/>
          </a:xfrm>
        </p:grpSpPr>
        <p:sp>
          <p:nvSpPr>
            <p:cNvPr id="23" name="Rectangle 22">
              <a:extLst>
                <a:ext uri="{FF2B5EF4-FFF2-40B4-BE49-F238E27FC236}">
                  <a16:creationId xmlns:a16="http://schemas.microsoft.com/office/drawing/2014/main" id="{30FE1566-F7FF-46CA-9A85-980A114601E3}"/>
                </a:ext>
              </a:extLst>
            </p:cNvPr>
            <p:cNvSpPr/>
            <p:nvPr/>
          </p:nvSpPr>
          <p:spPr>
            <a:xfrm>
              <a:off x="6344484" y="2093115"/>
              <a:ext cx="755335"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1</a:t>
              </a:r>
              <a:r>
                <a:rPr lang="en-AU" sz="2500" dirty="0">
                  <a:solidFill>
                    <a:prstClr val="black"/>
                  </a:solidFill>
                  <a:latin typeface="Bell MT" panose="02020503060305020303" pitchFamily="18" charset="0"/>
                  <a:cs typeface="Arial" panose="020B0604020202020204" pitchFamily="34" charset="0"/>
                </a:rPr>
                <a:t>pm</a:t>
              </a:r>
              <a:endParaRPr lang="en-AU" sz="2500" dirty="0"/>
            </a:p>
          </p:txBody>
        </p:sp>
        <p:sp>
          <p:nvSpPr>
            <p:cNvPr id="24" name="Rectangle 23">
              <a:extLst>
                <a:ext uri="{FF2B5EF4-FFF2-40B4-BE49-F238E27FC236}">
                  <a16:creationId xmlns:a16="http://schemas.microsoft.com/office/drawing/2014/main" id="{A0196734-626E-4922-8061-0C660B374200}"/>
                </a:ext>
              </a:extLst>
            </p:cNvPr>
            <p:cNvSpPr/>
            <p:nvPr/>
          </p:nvSpPr>
          <p:spPr>
            <a:xfrm>
              <a:off x="6344484" y="2989220"/>
              <a:ext cx="755335"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2</a:t>
              </a:r>
              <a:r>
                <a:rPr lang="en-AU" sz="2500" dirty="0">
                  <a:solidFill>
                    <a:prstClr val="black"/>
                  </a:solidFill>
                  <a:latin typeface="Bell MT" panose="02020503060305020303" pitchFamily="18" charset="0"/>
                  <a:cs typeface="Arial" panose="020B0604020202020204" pitchFamily="34" charset="0"/>
                </a:rPr>
                <a:t>pm</a:t>
              </a:r>
              <a:endParaRPr lang="en-AU" sz="2500" dirty="0"/>
            </a:p>
          </p:txBody>
        </p:sp>
        <p:sp>
          <p:nvSpPr>
            <p:cNvPr id="25" name="Rectangle 24">
              <a:extLst>
                <a:ext uri="{FF2B5EF4-FFF2-40B4-BE49-F238E27FC236}">
                  <a16:creationId xmlns:a16="http://schemas.microsoft.com/office/drawing/2014/main" id="{51826B0A-C49D-4A21-87BE-A40D6BD95B44}"/>
                </a:ext>
              </a:extLst>
            </p:cNvPr>
            <p:cNvSpPr/>
            <p:nvPr/>
          </p:nvSpPr>
          <p:spPr>
            <a:xfrm>
              <a:off x="6349417" y="3885325"/>
              <a:ext cx="755335"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3</a:t>
              </a:r>
              <a:r>
                <a:rPr lang="en-AU" sz="2500" dirty="0">
                  <a:solidFill>
                    <a:prstClr val="black"/>
                  </a:solidFill>
                  <a:latin typeface="Bell MT" panose="02020503060305020303" pitchFamily="18" charset="0"/>
                  <a:cs typeface="Arial" panose="020B0604020202020204" pitchFamily="34" charset="0"/>
                </a:rPr>
                <a:t>pm</a:t>
              </a:r>
              <a:endParaRPr lang="en-AU" sz="2500" dirty="0"/>
            </a:p>
          </p:txBody>
        </p:sp>
        <p:sp>
          <p:nvSpPr>
            <p:cNvPr id="26" name="Rectangle 25">
              <a:extLst>
                <a:ext uri="{FF2B5EF4-FFF2-40B4-BE49-F238E27FC236}">
                  <a16:creationId xmlns:a16="http://schemas.microsoft.com/office/drawing/2014/main" id="{336BEA68-350C-475F-9798-A6B4C26730C5}"/>
                </a:ext>
              </a:extLst>
            </p:cNvPr>
            <p:cNvSpPr/>
            <p:nvPr/>
          </p:nvSpPr>
          <p:spPr>
            <a:xfrm>
              <a:off x="6344482" y="4781430"/>
              <a:ext cx="755335"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4</a:t>
              </a:r>
              <a:r>
                <a:rPr lang="en-AU" sz="2500" dirty="0">
                  <a:solidFill>
                    <a:prstClr val="black"/>
                  </a:solidFill>
                  <a:latin typeface="Bell MT" panose="02020503060305020303" pitchFamily="18" charset="0"/>
                  <a:cs typeface="Arial" panose="020B0604020202020204" pitchFamily="34" charset="0"/>
                </a:rPr>
                <a:t>pm</a:t>
              </a:r>
              <a:endParaRPr lang="en-AU" sz="2500" dirty="0"/>
            </a:p>
          </p:txBody>
        </p:sp>
        <p:sp>
          <p:nvSpPr>
            <p:cNvPr id="27" name="Rectangle 26">
              <a:extLst>
                <a:ext uri="{FF2B5EF4-FFF2-40B4-BE49-F238E27FC236}">
                  <a16:creationId xmlns:a16="http://schemas.microsoft.com/office/drawing/2014/main" id="{DE825DB0-0A50-407C-84B1-ACB603F65DB9}"/>
                </a:ext>
              </a:extLst>
            </p:cNvPr>
            <p:cNvSpPr/>
            <p:nvPr/>
          </p:nvSpPr>
          <p:spPr>
            <a:xfrm>
              <a:off x="6344482" y="5679940"/>
              <a:ext cx="755335"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5</a:t>
              </a:r>
              <a:r>
                <a:rPr lang="en-AU" sz="2500" dirty="0">
                  <a:solidFill>
                    <a:prstClr val="black"/>
                  </a:solidFill>
                  <a:latin typeface="Bell MT" panose="02020503060305020303" pitchFamily="18" charset="0"/>
                  <a:cs typeface="Arial" panose="020B0604020202020204" pitchFamily="34" charset="0"/>
                </a:rPr>
                <a:t>pm</a:t>
              </a:r>
              <a:endParaRPr lang="en-AU" sz="2500" dirty="0"/>
            </a:p>
          </p:txBody>
        </p:sp>
      </p:grpSp>
      <p:sp>
        <p:nvSpPr>
          <p:cNvPr id="28" name="Rectangle 27">
            <a:extLst>
              <a:ext uri="{FF2B5EF4-FFF2-40B4-BE49-F238E27FC236}">
                <a16:creationId xmlns:a16="http://schemas.microsoft.com/office/drawing/2014/main" id="{40D014C8-437B-48EC-8B9E-2BE538834B42}"/>
              </a:ext>
            </a:extLst>
          </p:cNvPr>
          <p:cNvSpPr/>
          <p:nvPr/>
        </p:nvSpPr>
        <p:spPr>
          <a:xfrm>
            <a:off x="7287430" y="1515064"/>
            <a:ext cx="710707" cy="477054"/>
          </a:xfrm>
          <a:prstGeom prst="rect">
            <a:avLst/>
          </a:prstGeom>
        </p:spPr>
        <p:txBody>
          <a:bodyPr wrap="none">
            <a:spAutoFit/>
          </a:bodyPr>
          <a:lstStyle/>
          <a:p>
            <a:r>
              <a:rPr lang="en-AU" sz="2500" dirty="0">
                <a:solidFill>
                  <a:prstClr val="black"/>
                </a:solidFill>
                <a:latin typeface="Bell MT" panose="02020503060305020303" pitchFamily="18" charset="0"/>
                <a:cs typeface="Arial" panose="020B0604020202020204" pitchFamily="34" charset="0"/>
              </a:rPr>
              <a:t>Tue</a:t>
            </a:r>
            <a:endParaRPr lang="en-AU" sz="2500" dirty="0"/>
          </a:p>
        </p:txBody>
      </p:sp>
      <p:sp>
        <p:nvSpPr>
          <p:cNvPr id="29" name="Rectangle 28">
            <a:extLst>
              <a:ext uri="{FF2B5EF4-FFF2-40B4-BE49-F238E27FC236}">
                <a16:creationId xmlns:a16="http://schemas.microsoft.com/office/drawing/2014/main" id="{ED95EEB4-A710-4D71-97E3-7B7C23EF7858}"/>
              </a:ext>
            </a:extLst>
          </p:cNvPr>
          <p:cNvSpPr/>
          <p:nvPr/>
        </p:nvSpPr>
        <p:spPr>
          <a:xfrm>
            <a:off x="8550866" y="1539672"/>
            <a:ext cx="781945" cy="477054"/>
          </a:xfrm>
          <a:prstGeom prst="rect">
            <a:avLst/>
          </a:prstGeom>
        </p:spPr>
        <p:txBody>
          <a:bodyPr wrap="none">
            <a:spAutoFit/>
          </a:bodyPr>
          <a:lstStyle/>
          <a:p>
            <a:r>
              <a:rPr lang="en-AU" sz="2500" dirty="0">
                <a:solidFill>
                  <a:prstClr val="black"/>
                </a:solidFill>
                <a:latin typeface="Bell MT" panose="02020503060305020303" pitchFamily="18" charset="0"/>
                <a:cs typeface="Arial" panose="020B0604020202020204" pitchFamily="34" charset="0"/>
              </a:rPr>
              <a:t>Wed</a:t>
            </a:r>
            <a:endParaRPr lang="en-AU" sz="2500" dirty="0"/>
          </a:p>
        </p:txBody>
      </p:sp>
      <p:sp>
        <p:nvSpPr>
          <p:cNvPr id="30" name="Rectangle 29">
            <a:extLst>
              <a:ext uri="{FF2B5EF4-FFF2-40B4-BE49-F238E27FC236}">
                <a16:creationId xmlns:a16="http://schemas.microsoft.com/office/drawing/2014/main" id="{082B181E-068E-48C2-9815-B7E52F00A56C}"/>
              </a:ext>
            </a:extLst>
          </p:cNvPr>
          <p:cNvSpPr/>
          <p:nvPr/>
        </p:nvSpPr>
        <p:spPr>
          <a:xfrm>
            <a:off x="9850881" y="1515064"/>
            <a:ext cx="745717" cy="477054"/>
          </a:xfrm>
          <a:prstGeom prst="rect">
            <a:avLst/>
          </a:prstGeom>
        </p:spPr>
        <p:txBody>
          <a:bodyPr wrap="none">
            <a:spAutoFit/>
          </a:bodyPr>
          <a:lstStyle/>
          <a:p>
            <a:r>
              <a:rPr lang="en-AU" sz="2500" dirty="0">
                <a:solidFill>
                  <a:prstClr val="black"/>
                </a:solidFill>
                <a:latin typeface="Bell MT" panose="02020503060305020303" pitchFamily="18" charset="0"/>
                <a:cs typeface="Arial" panose="020B0604020202020204" pitchFamily="34" charset="0"/>
              </a:rPr>
              <a:t>Thu</a:t>
            </a:r>
            <a:endParaRPr lang="en-AU" sz="2500" dirty="0"/>
          </a:p>
        </p:txBody>
      </p:sp>
      <p:sp>
        <p:nvSpPr>
          <p:cNvPr id="31" name="Rectangle 30">
            <a:extLst>
              <a:ext uri="{FF2B5EF4-FFF2-40B4-BE49-F238E27FC236}">
                <a16:creationId xmlns:a16="http://schemas.microsoft.com/office/drawing/2014/main" id="{86EFA92A-AD07-4A7A-B5B6-734BB24CFF63}"/>
              </a:ext>
            </a:extLst>
          </p:cNvPr>
          <p:cNvSpPr/>
          <p:nvPr/>
        </p:nvSpPr>
        <p:spPr>
          <a:xfrm>
            <a:off x="7808059" y="1027900"/>
            <a:ext cx="2515689" cy="477054"/>
          </a:xfrm>
          <a:prstGeom prst="rect">
            <a:avLst/>
          </a:prstGeom>
        </p:spPr>
        <p:txBody>
          <a:bodyPr wrap="none">
            <a:spAutoFit/>
          </a:bodyPr>
          <a:lstStyle/>
          <a:p>
            <a:r>
              <a:rPr lang="en-AU" sz="2500" dirty="0">
                <a:solidFill>
                  <a:prstClr val="black"/>
                </a:solidFill>
                <a:latin typeface="Bell MT" panose="02020503060305020303" pitchFamily="18" charset="0"/>
                <a:cs typeface="Arial" panose="020B0604020202020204" pitchFamily="34" charset="0"/>
              </a:rPr>
              <a:t>Image Data (JSD)</a:t>
            </a:r>
            <a:endParaRPr lang="en-AU" sz="2500" dirty="0"/>
          </a:p>
        </p:txBody>
      </p:sp>
      <p:sp>
        <p:nvSpPr>
          <p:cNvPr id="48" name="Rectangle 47">
            <a:extLst>
              <a:ext uri="{FF2B5EF4-FFF2-40B4-BE49-F238E27FC236}">
                <a16:creationId xmlns:a16="http://schemas.microsoft.com/office/drawing/2014/main" id="{BAD29BBE-3F50-48BF-A5B0-E647006D48EB}"/>
              </a:ext>
            </a:extLst>
          </p:cNvPr>
          <p:cNvSpPr/>
          <p:nvPr/>
        </p:nvSpPr>
        <p:spPr>
          <a:xfrm>
            <a:off x="7304777" y="3844657"/>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0.2</a:t>
            </a:r>
          </a:p>
        </p:txBody>
      </p:sp>
      <p:sp>
        <p:nvSpPr>
          <p:cNvPr id="12" name="Rectangle 11">
            <a:extLst>
              <a:ext uri="{FF2B5EF4-FFF2-40B4-BE49-F238E27FC236}">
                <a16:creationId xmlns:a16="http://schemas.microsoft.com/office/drawing/2014/main" id="{A6E8A59B-F935-4ADB-9BE3-8DE6C1D36C10}"/>
              </a:ext>
            </a:extLst>
          </p:cNvPr>
          <p:cNvSpPr/>
          <p:nvPr/>
        </p:nvSpPr>
        <p:spPr>
          <a:xfrm>
            <a:off x="7304777" y="5637870"/>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0.8</a:t>
            </a:r>
          </a:p>
        </p:txBody>
      </p:sp>
      <p:sp>
        <p:nvSpPr>
          <p:cNvPr id="15" name="Rectangle 14">
            <a:extLst>
              <a:ext uri="{FF2B5EF4-FFF2-40B4-BE49-F238E27FC236}">
                <a16:creationId xmlns:a16="http://schemas.microsoft.com/office/drawing/2014/main" id="{C8941D25-5FEF-4079-AC31-EB1A428B2DC2}"/>
              </a:ext>
            </a:extLst>
          </p:cNvPr>
          <p:cNvSpPr/>
          <p:nvPr/>
        </p:nvSpPr>
        <p:spPr>
          <a:xfrm>
            <a:off x="8583697" y="3844657"/>
            <a:ext cx="693360" cy="679400"/>
          </a:xfrm>
          <a:prstGeom prst="rect">
            <a:avLst/>
          </a:prstGeom>
          <a:solidFill>
            <a:srgbClr val="5C84CC">
              <a:alpha val="75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0</a:t>
            </a:r>
          </a:p>
        </p:txBody>
      </p:sp>
      <p:sp>
        <p:nvSpPr>
          <p:cNvPr id="45" name="Rectangle 44">
            <a:extLst>
              <a:ext uri="{FF2B5EF4-FFF2-40B4-BE49-F238E27FC236}">
                <a16:creationId xmlns:a16="http://schemas.microsoft.com/office/drawing/2014/main" id="{20A15207-211A-4D2E-A147-16540862257C}"/>
              </a:ext>
            </a:extLst>
          </p:cNvPr>
          <p:cNvSpPr/>
          <p:nvPr/>
        </p:nvSpPr>
        <p:spPr>
          <a:xfrm>
            <a:off x="7304777" y="2051444"/>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0.3</a:t>
            </a:r>
          </a:p>
        </p:txBody>
      </p:sp>
      <p:sp>
        <p:nvSpPr>
          <p:cNvPr id="47" name="Rectangle 46">
            <a:extLst>
              <a:ext uri="{FF2B5EF4-FFF2-40B4-BE49-F238E27FC236}">
                <a16:creationId xmlns:a16="http://schemas.microsoft.com/office/drawing/2014/main" id="{16BB4696-776F-4199-949D-EB315C2E403B}"/>
              </a:ext>
            </a:extLst>
          </p:cNvPr>
          <p:cNvSpPr/>
          <p:nvPr/>
        </p:nvSpPr>
        <p:spPr>
          <a:xfrm>
            <a:off x="7304777" y="2948051"/>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0.9</a:t>
            </a:r>
          </a:p>
        </p:txBody>
      </p:sp>
      <p:sp>
        <p:nvSpPr>
          <p:cNvPr id="50" name="Rectangle 49">
            <a:extLst>
              <a:ext uri="{FF2B5EF4-FFF2-40B4-BE49-F238E27FC236}">
                <a16:creationId xmlns:a16="http://schemas.microsoft.com/office/drawing/2014/main" id="{C6162B7D-E8E7-4BA2-A42E-88E56A08B81E}"/>
              </a:ext>
            </a:extLst>
          </p:cNvPr>
          <p:cNvSpPr/>
          <p:nvPr/>
        </p:nvSpPr>
        <p:spPr>
          <a:xfrm>
            <a:off x="7304777" y="4741264"/>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.1</a:t>
            </a:r>
          </a:p>
        </p:txBody>
      </p:sp>
      <p:sp>
        <p:nvSpPr>
          <p:cNvPr id="51" name="Rectangle 50">
            <a:extLst>
              <a:ext uri="{FF2B5EF4-FFF2-40B4-BE49-F238E27FC236}">
                <a16:creationId xmlns:a16="http://schemas.microsoft.com/office/drawing/2014/main" id="{83B7EE55-B7B0-41C5-92EA-88FE08F5FAEC}"/>
              </a:ext>
            </a:extLst>
          </p:cNvPr>
          <p:cNvSpPr/>
          <p:nvPr/>
        </p:nvSpPr>
        <p:spPr>
          <a:xfrm>
            <a:off x="8583697" y="2051444"/>
            <a:ext cx="693360" cy="679400"/>
          </a:xfrm>
          <a:prstGeom prst="rect">
            <a:avLst/>
          </a:prstGeom>
          <a:solidFill>
            <a:srgbClr val="5C84CC">
              <a:alpha val="20000"/>
            </a:srgb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2" name="Rectangle 51">
            <a:extLst>
              <a:ext uri="{FF2B5EF4-FFF2-40B4-BE49-F238E27FC236}">
                <a16:creationId xmlns:a16="http://schemas.microsoft.com/office/drawing/2014/main" id="{4488D6A8-5874-48CB-9F9F-46EA517D1801}"/>
              </a:ext>
            </a:extLst>
          </p:cNvPr>
          <p:cNvSpPr/>
          <p:nvPr/>
        </p:nvSpPr>
        <p:spPr>
          <a:xfrm>
            <a:off x="8583697" y="2948051"/>
            <a:ext cx="693360" cy="679400"/>
          </a:xfrm>
          <a:prstGeom prst="rect">
            <a:avLst/>
          </a:prstGeom>
          <a:solidFill>
            <a:srgbClr val="5C84CC">
              <a:alpha val="20000"/>
            </a:srgb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3" name="Rectangle 52">
            <a:extLst>
              <a:ext uri="{FF2B5EF4-FFF2-40B4-BE49-F238E27FC236}">
                <a16:creationId xmlns:a16="http://schemas.microsoft.com/office/drawing/2014/main" id="{A4C4DCA0-BF60-4153-AB91-DEA8AB44473B}"/>
              </a:ext>
            </a:extLst>
          </p:cNvPr>
          <p:cNvSpPr/>
          <p:nvPr/>
        </p:nvSpPr>
        <p:spPr>
          <a:xfrm>
            <a:off x="8583697" y="4741264"/>
            <a:ext cx="693360" cy="679400"/>
          </a:xfrm>
          <a:prstGeom prst="rect">
            <a:avLst/>
          </a:prstGeom>
          <a:solidFill>
            <a:srgbClr val="5C84CC">
              <a:alpha val="20000"/>
            </a:srgb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4" name="Rectangle 53">
            <a:extLst>
              <a:ext uri="{FF2B5EF4-FFF2-40B4-BE49-F238E27FC236}">
                <a16:creationId xmlns:a16="http://schemas.microsoft.com/office/drawing/2014/main" id="{C9839398-CAB8-4971-A220-986FF46CB770}"/>
              </a:ext>
            </a:extLst>
          </p:cNvPr>
          <p:cNvSpPr/>
          <p:nvPr/>
        </p:nvSpPr>
        <p:spPr>
          <a:xfrm>
            <a:off x="8583697" y="5637870"/>
            <a:ext cx="693360" cy="679400"/>
          </a:xfrm>
          <a:prstGeom prst="rect">
            <a:avLst/>
          </a:prstGeom>
          <a:solidFill>
            <a:srgbClr val="5C84CC">
              <a:alpha val="20000"/>
            </a:srgbClr>
          </a:solidFill>
          <a:ln>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6" name="Rectangle 55">
            <a:extLst>
              <a:ext uri="{FF2B5EF4-FFF2-40B4-BE49-F238E27FC236}">
                <a16:creationId xmlns:a16="http://schemas.microsoft.com/office/drawing/2014/main" id="{F274B2C4-5D1A-4798-8537-8A3C46772A8B}"/>
              </a:ext>
            </a:extLst>
          </p:cNvPr>
          <p:cNvSpPr/>
          <p:nvPr/>
        </p:nvSpPr>
        <p:spPr>
          <a:xfrm>
            <a:off x="9862617" y="2948051"/>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0.5</a:t>
            </a:r>
          </a:p>
        </p:txBody>
      </p:sp>
      <p:sp>
        <p:nvSpPr>
          <p:cNvPr id="57" name="Rectangle 56">
            <a:extLst>
              <a:ext uri="{FF2B5EF4-FFF2-40B4-BE49-F238E27FC236}">
                <a16:creationId xmlns:a16="http://schemas.microsoft.com/office/drawing/2014/main" id="{BFF566AE-E834-4B96-91B8-75909310D159}"/>
              </a:ext>
            </a:extLst>
          </p:cNvPr>
          <p:cNvSpPr/>
          <p:nvPr/>
        </p:nvSpPr>
        <p:spPr>
          <a:xfrm>
            <a:off x="9862617" y="3844657"/>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.2</a:t>
            </a:r>
          </a:p>
        </p:txBody>
      </p:sp>
      <p:sp>
        <p:nvSpPr>
          <p:cNvPr id="59" name="Rectangle 58">
            <a:extLst>
              <a:ext uri="{FF2B5EF4-FFF2-40B4-BE49-F238E27FC236}">
                <a16:creationId xmlns:a16="http://schemas.microsoft.com/office/drawing/2014/main" id="{289D2B57-BC7E-440B-82A5-2F69872B5D1E}"/>
              </a:ext>
            </a:extLst>
          </p:cNvPr>
          <p:cNvSpPr/>
          <p:nvPr/>
        </p:nvSpPr>
        <p:spPr>
          <a:xfrm>
            <a:off x="9862617" y="4741264"/>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.3</a:t>
            </a:r>
          </a:p>
        </p:txBody>
      </p:sp>
      <p:sp>
        <p:nvSpPr>
          <p:cNvPr id="60" name="Rectangle 59">
            <a:extLst>
              <a:ext uri="{FF2B5EF4-FFF2-40B4-BE49-F238E27FC236}">
                <a16:creationId xmlns:a16="http://schemas.microsoft.com/office/drawing/2014/main" id="{C3A24CC6-C06D-4497-B56A-2A0BF6768DE5}"/>
              </a:ext>
            </a:extLst>
          </p:cNvPr>
          <p:cNvSpPr/>
          <p:nvPr/>
        </p:nvSpPr>
        <p:spPr>
          <a:xfrm>
            <a:off x="9862617" y="5637870"/>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.6</a:t>
            </a:r>
          </a:p>
        </p:txBody>
      </p:sp>
      <p:sp>
        <p:nvSpPr>
          <p:cNvPr id="32" name="Rectangle 31">
            <a:extLst>
              <a:ext uri="{FF2B5EF4-FFF2-40B4-BE49-F238E27FC236}">
                <a16:creationId xmlns:a16="http://schemas.microsoft.com/office/drawing/2014/main" id="{3E1072F2-44EB-499A-BA4C-2DD4E4902E79}"/>
              </a:ext>
            </a:extLst>
          </p:cNvPr>
          <p:cNvSpPr/>
          <p:nvPr/>
        </p:nvSpPr>
        <p:spPr>
          <a:xfrm>
            <a:off x="5717239" y="2093001"/>
            <a:ext cx="1553695"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Test </a:t>
            </a:r>
            <a:r>
              <a:rPr lang="en-AU" sz="2500" dirty="0" err="1">
                <a:solidFill>
                  <a:prstClr val="black"/>
                </a:solidFill>
                <a:latin typeface="Times New Roman" panose="02020603050405020304" pitchFamily="18" charset="0"/>
                <a:cs typeface="Times New Roman" panose="02020603050405020304" pitchFamily="18" charset="0"/>
              </a:rPr>
              <a:t>Img</a:t>
            </a:r>
            <a:r>
              <a:rPr lang="en-AU" sz="2500" dirty="0">
                <a:solidFill>
                  <a:prstClr val="black"/>
                </a:solidFill>
                <a:latin typeface="Times New Roman" panose="02020603050405020304" pitchFamily="18" charset="0"/>
                <a:cs typeface="Times New Roman" panose="02020603050405020304" pitchFamily="18" charset="0"/>
              </a:rPr>
              <a:t> 1</a:t>
            </a:r>
            <a:endParaRPr lang="en-AU" sz="2500" dirty="0"/>
          </a:p>
        </p:txBody>
      </p:sp>
      <p:grpSp>
        <p:nvGrpSpPr>
          <p:cNvPr id="9" name="Group 8">
            <a:extLst>
              <a:ext uri="{FF2B5EF4-FFF2-40B4-BE49-F238E27FC236}">
                <a16:creationId xmlns:a16="http://schemas.microsoft.com/office/drawing/2014/main" id="{ED271A94-18F1-4C94-8DDC-A25422BAE296}"/>
              </a:ext>
            </a:extLst>
          </p:cNvPr>
          <p:cNvGrpSpPr/>
          <p:nvPr/>
        </p:nvGrpSpPr>
        <p:grpSpPr>
          <a:xfrm>
            <a:off x="5712216" y="3005324"/>
            <a:ext cx="1590405" cy="3170059"/>
            <a:chOff x="5977098" y="3005324"/>
            <a:chExt cx="1590405" cy="3170059"/>
          </a:xfrm>
        </p:grpSpPr>
        <p:sp>
          <p:nvSpPr>
            <p:cNvPr id="33" name="Rectangle 32">
              <a:extLst>
                <a:ext uri="{FF2B5EF4-FFF2-40B4-BE49-F238E27FC236}">
                  <a16:creationId xmlns:a16="http://schemas.microsoft.com/office/drawing/2014/main" id="{109382A2-0568-4195-A252-E8522199DEC1}"/>
                </a:ext>
              </a:extLst>
            </p:cNvPr>
            <p:cNvSpPr/>
            <p:nvPr/>
          </p:nvSpPr>
          <p:spPr>
            <a:xfrm>
              <a:off x="5982122" y="3005324"/>
              <a:ext cx="1553695"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Test </a:t>
              </a:r>
              <a:r>
                <a:rPr lang="en-AU" sz="2500" dirty="0" err="1">
                  <a:solidFill>
                    <a:prstClr val="black"/>
                  </a:solidFill>
                  <a:latin typeface="Times New Roman" panose="02020603050405020304" pitchFamily="18" charset="0"/>
                  <a:cs typeface="Times New Roman" panose="02020603050405020304" pitchFamily="18" charset="0"/>
                </a:rPr>
                <a:t>Img</a:t>
              </a:r>
              <a:r>
                <a:rPr lang="en-AU" sz="2500" dirty="0">
                  <a:solidFill>
                    <a:prstClr val="black"/>
                  </a:solidFill>
                  <a:latin typeface="Times New Roman" panose="02020603050405020304" pitchFamily="18" charset="0"/>
                  <a:cs typeface="Times New Roman" panose="02020603050405020304" pitchFamily="18" charset="0"/>
                </a:rPr>
                <a:t> 2</a:t>
              </a:r>
              <a:endParaRPr lang="en-AU" sz="2500" dirty="0"/>
            </a:p>
          </p:txBody>
        </p:sp>
        <p:sp>
          <p:nvSpPr>
            <p:cNvPr id="34" name="Rectangle 33">
              <a:extLst>
                <a:ext uri="{FF2B5EF4-FFF2-40B4-BE49-F238E27FC236}">
                  <a16:creationId xmlns:a16="http://schemas.microsoft.com/office/drawing/2014/main" id="{F5C83FC9-DB96-47F8-8BE7-94776BB73590}"/>
                </a:ext>
              </a:extLst>
            </p:cNvPr>
            <p:cNvSpPr/>
            <p:nvPr/>
          </p:nvSpPr>
          <p:spPr>
            <a:xfrm>
              <a:off x="5982122" y="3869107"/>
              <a:ext cx="1553695"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Test </a:t>
              </a:r>
              <a:r>
                <a:rPr lang="en-AU" sz="2500" dirty="0" err="1">
                  <a:solidFill>
                    <a:prstClr val="black"/>
                  </a:solidFill>
                  <a:latin typeface="Times New Roman" panose="02020603050405020304" pitchFamily="18" charset="0"/>
                  <a:cs typeface="Times New Roman" panose="02020603050405020304" pitchFamily="18" charset="0"/>
                </a:rPr>
                <a:t>Img</a:t>
              </a:r>
              <a:r>
                <a:rPr lang="en-AU" sz="2500" dirty="0">
                  <a:solidFill>
                    <a:prstClr val="black"/>
                  </a:solidFill>
                  <a:latin typeface="Times New Roman" panose="02020603050405020304" pitchFamily="18" charset="0"/>
                  <a:cs typeface="Times New Roman" panose="02020603050405020304" pitchFamily="18" charset="0"/>
                </a:rPr>
                <a:t> 3</a:t>
              </a:r>
              <a:endParaRPr lang="en-AU" sz="2500" dirty="0"/>
            </a:p>
          </p:txBody>
        </p:sp>
        <p:sp>
          <p:nvSpPr>
            <p:cNvPr id="35" name="Rectangle 34">
              <a:extLst>
                <a:ext uri="{FF2B5EF4-FFF2-40B4-BE49-F238E27FC236}">
                  <a16:creationId xmlns:a16="http://schemas.microsoft.com/office/drawing/2014/main" id="{A8CA5767-0F9A-4144-91D5-B9AA7D5FD359}"/>
                </a:ext>
              </a:extLst>
            </p:cNvPr>
            <p:cNvSpPr/>
            <p:nvPr/>
          </p:nvSpPr>
          <p:spPr>
            <a:xfrm>
              <a:off x="5977098" y="4789822"/>
              <a:ext cx="1553695"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Test </a:t>
              </a:r>
              <a:r>
                <a:rPr lang="en-AU" sz="2500" dirty="0" err="1">
                  <a:solidFill>
                    <a:prstClr val="black"/>
                  </a:solidFill>
                  <a:latin typeface="Times New Roman" panose="02020603050405020304" pitchFamily="18" charset="0"/>
                  <a:cs typeface="Times New Roman" panose="02020603050405020304" pitchFamily="18" charset="0"/>
                </a:rPr>
                <a:t>Img</a:t>
              </a:r>
              <a:r>
                <a:rPr lang="en-AU" sz="2500" dirty="0">
                  <a:solidFill>
                    <a:prstClr val="black"/>
                  </a:solidFill>
                  <a:latin typeface="Times New Roman" panose="02020603050405020304" pitchFamily="18" charset="0"/>
                  <a:cs typeface="Times New Roman" panose="02020603050405020304" pitchFamily="18" charset="0"/>
                </a:rPr>
                <a:t> 4</a:t>
              </a:r>
              <a:endParaRPr lang="en-AU" sz="2500" dirty="0"/>
            </a:p>
          </p:txBody>
        </p:sp>
        <p:sp>
          <p:nvSpPr>
            <p:cNvPr id="36" name="Rectangle 35">
              <a:extLst>
                <a:ext uri="{FF2B5EF4-FFF2-40B4-BE49-F238E27FC236}">
                  <a16:creationId xmlns:a16="http://schemas.microsoft.com/office/drawing/2014/main" id="{1BB3A1D8-CCAC-4588-BF3F-51F15AA9E7E0}"/>
                </a:ext>
              </a:extLst>
            </p:cNvPr>
            <p:cNvSpPr/>
            <p:nvPr/>
          </p:nvSpPr>
          <p:spPr>
            <a:xfrm>
              <a:off x="6013808" y="5698329"/>
              <a:ext cx="1553695"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Test </a:t>
              </a:r>
              <a:r>
                <a:rPr lang="en-AU" sz="2500" dirty="0" err="1">
                  <a:solidFill>
                    <a:prstClr val="black"/>
                  </a:solidFill>
                  <a:latin typeface="Times New Roman" panose="02020603050405020304" pitchFamily="18" charset="0"/>
                  <a:cs typeface="Times New Roman" panose="02020603050405020304" pitchFamily="18" charset="0"/>
                </a:rPr>
                <a:t>Img</a:t>
              </a:r>
              <a:r>
                <a:rPr lang="en-AU" sz="2500" dirty="0">
                  <a:solidFill>
                    <a:prstClr val="black"/>
                  </a:solidFill>
                  <a:latin typeface="Times New Roman" panose="02020603050405020304" pitchFamily="18" charset="0"/>
                  <a:cs typeface="Times New Roman" panose="02020603050405020304" pitchFamily="18" charset="0"/>
                </a:rPr>
                <a:t> 5</a:t>
              </a:r>
              <a:endParaRPr lang="en-AU" sz="2500" dirty="0"/>
            </a:p>
          </p:txBody>
        </p:sp>
      </p:grpSp>
      <p:grpSp>
        <p:nvGrpSpPr>
          <p:cNvPr id="10" name="Group 9">
            <a:extLst>
              <a:ext uri="{FF2B5EF4-FFF2-40B4-BE49-F238E27FC236}">
                <a16:creationId xmlns:a16="http://schemas.microsoft.com/office/drawing/2014/main" id="{C47486F4-8840-451C-AF9C-EAC39E595878}"/>
              </a:ext>
            </a:extLst>
          </p:cNvPr>
          <p:cNvGrpSpPr/>
          <p:nvPr/>
        </p:nvGrpSpPr>
        <p:grpSpPr>
          <a:xfrm>
            <a:off x="7304777" y="2946452"/>
            <a:ext cx="3251200" cy="3371526"/>
            <a:chOff x="7304777" y="2946452"/>
            <a:chExt cx="3251200" cy="3371526"/>
          </a:xfrm>
        </p:grpSpPr>
        <p:sp>
          <p:nvSpPr>
            <p:cNvPr id="39" name="Rectangle 38">
              <a:extLst>
                <a:ext uri="{FF2B5EF4-FFF2-40B4-BE49-F238E27FC236}">
                  <a16:creationId xmlns:a16="http://schemas.microsoft.com/office/drawing/2014/main" id="{ACAC3FA0-8524-41C5-8E50-C92C88815791}"/>
                </a:ext>
              </a:extLst>
            </p:cNvPr>
            <p:cNvSpPr/>
            <p:nvPr/>
          </p:nvSpPr>
          <p:spPr>
            <a:xfrm>
              <a:off x="9862617" y="2948051"/>
              <a:ext cx="693360" cy="679400"/>
            </a:xfrm>
            <a:prstGeom prst="rect">
              <a:avLst/>
            </a:prstGeom>
            <a:solidFill>
              <a:srgbClr val="5C84CC">
                <a:alpha val="75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0</a:t>
              </a:r>
            </a:p>
          </p:txBody>
        </p:sp>
        <p:sp>
          <p:nvSpPr>
            <p:cNvPr id="40" name="Rectangle 39">
              <a:extLst>
                <a:ext uri="{FF2B5EF4-FFF2-40B4-BE49-F238E27FC236}">
                  <a16:creationId xmlns:a16="http://schemas.microsoft.com/office/drawing/2014/main" id="{DB69BC6D-508F-443D-9529-90F6C21A0102}"/>
                </a:ext>
              </a:extLst>
            </p:cNvPr>
            <p:cNvSpPr/>
            <p:nvPr/>
          </p:nvSpPr>
          <p:spPr>
            <a:xfrm>
              <a:off x="8583697" y="2946452"/>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0.05</a:t>
              </a:r>
            </a:p>
          </p:txBody>
        </p:sp>
        <p:sp>
          <p:nvSpPr>
            <p:cNvPr id="41" name="Rectangle 40">
              <a:extLst>
                <a:ext uri="{FF2B5EF4-FFF2-40B4-BE49-F238E27FC236}">
                  <a16:creationId xmlns:a16="http://schemas.microsoft.com/office/drawing/2014/main" id="{F2479E0A-F4F0-4201-9F6E-4B4D55CA9AA7}"/>
                </a:ext>
              </a:extLst>
            </p:cNvPr>
            <p:cNvSpPr/>
            <p:nvPr/>
          </p:nvSpPr>
          <p:spPr>
            <a:xfrm>
              <a:off x="7304777" y="2946452"/>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0.1</a:t>
              </a:r>
            </a:p>
          </p:txBody>
        </p:sp>
        <p:sp>
          <p:nvSpPr>
            <p:cNvPr id="42" name="Rectangle 41">
              <a:extLst>
                <a:ext uri="{FF2B5EF4-FFF2-40B4-BE49-F238E27FC236}">
                  <a16:creationId xmlns:a16="http://schemas.microsoft.com/office/drawing/2014/main" id="{B61820C8-97DB-42D5-AA09-EC642C3A8EE9}"/>
                </a:ext>
              </a:extLst>
            </p:cNvPr>
            <p:cNvSpPr/>
            <p:nvPr/>
          </p:nvSpPr>
          <p:spPr>
            <a:xfrm>
              <a:off x="8583697" y="3848841"/>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0.3</a:t>
              </a:r>
            </a:p>
          </p:txBody>
        </p:sp>
        <p:sp>
          <p:nvSpPr>
            <p:cNvPr id="43" name="Rectangle 42">
              <a:extLst>
                <a:ext uri="{FF2B5EF4-FFF2-40B4-BE49-F238E27FC236}">
                  <a16:creationId xmlns:a16="http://schemas.microsoft.com/office/drawing/2014/main" id="{7AA59204-868C-49D0-B287-EA94C6B7FA38}"/>
                </a:ext>
              </a:extLst>
            </p:cNvPr>
            <p:cNvSpPr/>
            <p:nvPr/>
          </p:nvSpPr>
          <p:spPr>
            <a:xfrm>
              <a:off x="7304777" y="3844657"/>
              <a:ext cx="693360" cy="679400"/>
            </a:xfrm>
            <a:prstGeom prst="rect">
              <a:avLst/>
            </a:prstGeom>
            <a:solidFill>
              <a:srgbClr val="5C84CC">
                <a:alpha val="75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0</a:t>
              </a:r>
            </a:p>
          </p:txBody>
        </p:sp>
        <p:sp>
          <p:nvSpPr>
            <p:cNvPr id="44" name="Rectangle 43">
              <a:extLst>
                <a:ext uri="{FF2B5EF4-FFF2-40B4-BE49-F238E27FC236}">
                  <a16:creationId xmlns:a16="http://schemas.microsoft.com/office/drawing/2014/main" id="{BC90D9DC-059B-410F-9696-1ACACD8FA75F}"/>
                </a:ext>
              </a:extLst>
            </p:cNvPr>
            <p:cNvSpPr/>
            <p:nvPr/>
          </p:nvSpPr>
          <p:spPr>
            <a:xfrm>
              <a:off x="9862617" y="3848133"/>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0.9</a:t>
              </a:r>
            </a:p>
          </p:txBody>
        </p:sp>
        <p:sp>
          <p:nvSpPr>
            <p:cNvPr id="46" name="Rectangle 45">
              <a:extLst>
                <a:ext uri="{FF2B5EF4-FFF2-40B4-BE49-F238E27FC236}">
                  <a16:creationId xmlns:a16="http://schemas.microsoft.com/office/drawing/2014/main" id="{6C225E41-5370-4C25-8F17-400F4DA1FF5A}"/>
                </a:ext>
              </a:extLst>
            </p:cNvPr>
            <p:cNvSpPr/>
            <p:nvPr/>
          </p:nvSpPr>
          <p:spPr>
            <a:xfrm>
              <a:off x="8583697" y="5638578"/>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0.4</a:t>
              </a:r>
            </a:p>
          </p:txBody>
        </p:sp>
        <p:sp>
          <p:nvSpPr>
            <p:cNvPr id="49" name="Rectangle 48">
              <a:extLst>
                <a:ext uri="{FF2B5EF4-FFF2-40B4-BE49-F238E27FC236}">
                  <a16:creationId xmlns:a16="http://schemas.microsoft.com/office/drawing/2014/main" id="{716F5AC1-CC2E-407D-842B-D40F80BDC551}"/>
                </a:ext>
              </a:extLst>
            </p:cNvPr>
            <p:cNvSpPr/>
            <p:nvPr/>
          </p:nvSpPr>
          <p:spPr>
            <a:xfrm>
              <a:off x="7304777" y="5634394"/>
              <a:ext cx="693360" cy="679400"/>
            </a:xfrm>
            <a:prstGeom prst="rect">
              <a:avLst/>
            </a:prstGeom>
            <a:solidFill>
              <a:srgbClr val="5C84CC">
                <a:alpha val="75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0</a:t>
              </a:r>
            </a:p>
          </p:txBody>
        </p:sp>
        <p:sp>
          <p:nvSpPr>
            <p:cNvPr id="55" name="Rectangle 54">
              <a:extLst>
                <a:ext uri="{FF2B5EF4-FFF2-40B4-BE49-F238E27FC236}">
                  <a16:creationId xmlns:a16="http://schemas.microsoft.com/office/drawing/2014/main" id="{7A5DF4FB-E24B-412C-BDA9-A031FB37FF04}"/>
                </a:ext>
              </a:extLst>
            </p:cNvPr>
            <p:cNvSpPr/>
            <p:nvPr/>
          </p:nvSpPr>
          <p:spPr>
            <a:xfrm>
              <a:off x="9862617" y="5637870"/>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0.1</a:t>
              </a:r>
            </a:p>
          </p:txBody>
        </p:sp>
        <p:sp>
          <p:nvSpPr>
            <p:cNvPr id="58" name="Rectangle 57">
              <a:extLst>
                <a:ext uri="{FF2B5EF4-FFF2-40B4-BE49-F238E27FC236}">
                  <a16:creationId xmlns:a16="http://schemas.microsoft.com/office/drawing/2014/main" id="{BD90F6B9-E582-43A9-BB5D-228C2D1E826B}"/>
                </a:ext>
              </a:extLst>
            </p:cNvPr>
            <p:cNvSpPr/>
            <p:nvPr/>
          </p:nvSpPr>
          <p:spPr>
            <a:xfrm>
              <a:off x="8583697" y="4746247"/>
              <a:ext cx="693360" cy="679400"/>
            </a:xfrm>
            <a:prstGeom prst="rect">
              <a:avLst/>
            </a:prstGeom>
            <a:solidFill>
              <a:srgbClr val="5C84CC">
                <a:alpha val="75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0</a:t>
              </a:r>
            </a:p>
          </p:txBody>
        </p:sp>
        <p:sp>
          <p:nvSpPr>
            <p:cNvPr id="61" name="Rectangle 60">
              <a:extLst>
                <a:ext uri="{FF2B5EF4-FFF2-40B4-BE49-F238E27FC236}">
                  <a16:creationId xmlns:a16="http://schemas.microsoft.com/office/drawing/2014/main" id="{809CEDE9-2436-415A-828B-E28D04EC135A}"/>
                </a:ext>
              </a:extLst>
            </p:cNvPr>
            <p:cNvSpPr/>
            <p:nvPr/>
          </p:nvSpPr>
          <p:spPr>
            <a:xfrm>
              <a:off x="9862617" y="4737788"/>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0.2</a:t>
              </a:r>
            </a:p>
          </p:txBody>
        </p:sp>
        <p:sp>
          <p:nvSpPr>
            <p:cNvPr id="62" name="Rectangle 61">
              <a:extLst>
                <a:ext uri="{FF2B5EF4-FFF2-40B4-BE49-F238E27FC236}">
                  <a16:creationId xmlns:a16="http://schemas.microsoft.com/office/drawing/2014/main" id="{9C23647E-FF51-4B59-B07B-BA2823A68545}"/>
                </a:ext>
              </a:extLst>
            </p:cNvPr>
            <p:cNvSpPr/>
            <p:nvPr/>
          </p:nvSpPr>
          <p:spPr>
            <a:xfrm>
              <a:off x="7304777" y="4746247"/>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1" dirty="0">
                  <a:solidFill>
                    <a:schemeClr val="tx1"/>
                  </a:solidFill>
                  <a:latin typeface="Times New Roman" panose="02020603050405020304" pitchFamily="18" charset="0"/>
                  <a:cs typeface="Times New Roman" panose="02020603050405020304" pitchFamily="18" charset="0"/>
                </a:rPr>
                <a:t>0.6</a:t>
              </a:r>
            </a:p>
          </p:txBody>
        </p:sp>
      </p:grpSp>
      <p:sp>
        <p:nvSpPr>
          <p:cNvPr id="63" name="Rectangle 62">
            <a:extLst>
              <a:ext uri="{FF2B5EF4-FFF2-40B4-BE49-F238E27FC236}">
                <a16:creationId xmlns:a16="http://schemas.microsoft.com/office/drawing/2014/main" id="{82571BC4-9DB6-4644-8690-8F3F2B1F6971}"/>
              </a:ext>
            </a:extLst>
          </p:cNvPr>
          <p:cNvSpPr/>
          <p:nvPr/>
        </p:nvSpPr>
        <p:spPr>
          <a:xfrm>
            <a:off x="10704614" y="1457736"/>
            <a:ext cx="1471878" cy="2400657"/>
          </a:xfrm>
          <a:prstGeom prst="rect">
            <a:avLst/>
          </a:prstGeom>
        </p:spPr>
        <p:txBody>
          <a:bodyPr wrap="none">
            <a:spAutoFit/>
          </a:bodyPr>
          <a:lstStyle/>
          <a:p>
            <a:pPr algn="ctr"/>
            <a:r>
              <a:rPr lang="en-AU" sz="2500" dirty="0">
                <a:solidFill>
                  <a:prstClr val="black"/>
                </a:solidFill>
                <a:latin typeface="Times New Roman" panose="02020603050405020304" pitchFamily="18" charset="0"/>
                <a:cs typeface="Times New Roman" panose="02020603050405020304" pitchFamily="18" charset="0"/>
              </a:rPr>
              <a:t>Similarity</a:t>
            </a:r>
          </a:p>
          <a:p>
            <a:pPr algn="ctr"/>
            <a:r>
              <a:rPr lang="en-AU" sz="2500" dirty="0">
                <a:solidFill>
                  <a:prstClr val="black"/>
                </a:solidFill>
                <a:latin typeface="Times New Roman" panose="02020603050405020304" pitchFamily="18" charset="0"/>
                <a:cs typeface="Times New Roman" panose="02020603050405020304" pitchFamily="18" charset="0"/>
              </a:rPr>
              <a:t>Of Each</a:t>
            </a:r>
          </a:p>
          <a:p>
            <a:pPr algn="ctr"/>
            <a:r>
              <a:rPr lang="en-AU" sz="2500" dirty="0">
                <a:solidFill>
                  <a:prstClr val="black"/>
                </a:solidFill>
                <a:latin typeface="Times New Roman" panose="02020603050405020304" pitchFamily="18" charset="0"/>
                <a:cs typeface="Times New Roman" panose="02020603050405020304" pitchFamily="18" charset="0"/>
              </a:rPr>
              <a:t>Event </a:t>
            </a:r>
          </a:p>
          <a:p>
            <a:pPr algn="ctr"/>
            <a:r>
              <a:rPr lang="en-AU" sz="2500" dirty="0">
                <a:solidFill>
                  <a:prstClr val="black"/>
                </a:solidFill>
                <a:latin typeface="Times New Roman" panose="02020603050405020304" pitchFamily="18" charset="0"/>
                <a:cs typeface="Times New Roman" panose="02020603050405020304" pitchFamily="18" charset="0"/>
              </a:rPr>
              <a:t>Between</a:t>
            </a:r>
          </a:p>
          <a:p>
            <a:pPr algn="ctr"/>
            <a:r>
              <a:rPr lang="en-AU" sz="2500" dirty="0">
                <a:solidFill>
                  <a:prstClr val="black"/>
                </a:solidFill>
                <a:latin typeface="Times New Roman" panose="02020603050405020304" pitchFamily="18" charset="0"/>
                <a:cs typeface="Times New Roman" panose="02020603050405020304" pitchFamily="18" charset="0"/>
              </a:rPr>
              <a:t>Each</a:t>
            </a:r>
          </a:p>
          <a:p>
            <a:pPr algn="ctr"/>
            <a:r>
              <a:rPr lang="en-AU" sz="2500" dirty="0">
                <a:solidFill>
                  <a:prstClr val="black"/>
                </a:solidFill>
                <a:latin typeface="Times New Roman" panose="02020603050405020304" pitchFamily="18" charset="0"/>
                <a:cs typeface="Times New Roman" panose="02020603050405020304" pitchFamily="18" charset="0"/>
              </a:rPr>
              <a:t>Days</a:t>
            </a:r>
          </a:p>
        </p:txBody>
      </p:sp>
      <p:pic>
        <p:nvPicPr>
          <p:cNvPr id="64" name="Shape 378">
            <a:extLst>
              <a:ext uri="{FF2B5EF4-FFF2-40B4-BE49-F238E27FC236}">
                <a16:creationId xmlns:a16="http://schemas.microsoft.com/office/drawing/2014/main" id="{9555419C-09E7-4A72-89B1-480BCF996955}"/>
              </a:ext>
            </a:extLst>
          </p:cNvPr>
          <p:cNvPicPr preferRelativeResize="0"/>
          <p:nvPr/>
        </p:nvPicPr>
        <p:blipFill>
          <a:blip r:embed="rId4">
            <a:alphaModFix/>
          </a:blip>
          <a:stretch>
            <a:fillRect/>
          </a:stretch>
        </p:blipFill>
        <p:spPr>
          <a:xfrm>
            <a:off x="11150600" y="1"/>
            <a:ext cx="1041400" cy="1026942"/>
          </a:xfrm>
          <a:prstGeom prst="rect">
            <a:avLst/>
          </a:prstGeom>
          <a:noFill/>
          <a:ln>
            <a:noFill/>
          </a:ln>
        </p:spPr>
      </p:pic>
    </p:spTree>
    <p:extLst>
      <p:ext uri="{BB962C8B-B14F-4D97-AF65-F5344CB8AC3E}">
        <p14:creationId xmlns:p14="http://schemas.microsoft.com/office/powerpoint/2010/main" val="420359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6"/>
                                        </p:tgtEl>
                                      </p:cBhvr>
                                    </p:animEffect>
                                    <p:set>
                                      <p:cBhvr>
                                        <p:cTn id="10" dur="1" fill="hold">
                                          <p:stCondLst>
                                            <p:cond delay="499"/>
                                          </p:stCondLst>
                                        </p:cTn>
                                        <p:tgtEl>
                                          <p:spTgt spid="5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9"/>
                                        </p:tgtEl>
                                      </p:cBhvr>
                                    </p:animEffect>
                                    <p:set>
                                      <p:cBhvr>
                                        <p:cTn id="13" dur="1" fill="hold">
                                          <p:stCondLst>
                                            <p:cond delay="499"/>
                                          </p:stCondLst>
                                        </p:cTn>
                                        <p:tgtEl>
                                          <p:spTgt spid="5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0"/>
                                        </p:tgtEl>
                                      </p:cBhvr>
                                    </p:animEffect>
                                    <p:set>
                                      <p:cBhvr>
                                        <p:cTn id="16" dur="1" fill="hold">
                                          <p:stCondLst>
                                            <p:cond delay="499"/>
                                          </p:stCondLst>
                                        </p:cTn>
                                        <p:tgtEl>
                                          <p:spTgt spid="60"/>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48"/>
                                        </p:tgtEl>
                                      </p:cBhvr>
                                    </p:animEffect>
                                    <p:set>
                                      <p:cBhvr>
                                        <p:cTn id="19" dur="1" fill="hold">
                                          <p:stCondLst>
                                            <p:cond delay="499"/>
                                          </p:stCondLst>
                                        </p:cTn>
                                        <p:tgtEl>
                                          <p:spTgt spid="48"/>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45"/>
                                        </p:tgtEl>
                                      </p:cBhvr>
                                    </p:animEffect>
                                    <p:set>
                                      <p:cBhvr>
                                        <p:cTn id="22" dur="1" fill="hold">
                                          <p:stCondLst>
                                            <p:cond delay="499"/>
                                          </p:stCondLst>
                                        </p:cTn>
                                        <p:tgtEl>
                                          <p:spTgt spid="45"/>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47"/>
                                        </p:tgtEl>
                                      </p:cBhvr>
                                    </p:animEffect>
                                    <p:set>
                                      <p:cBhvr>
                                        <p:cTn id="25" dur="1" fill="hold">
                                          <p:stCondLst>
                                            <p:cond delay="499"/>
                                          </p:stCondLst>
                                        </p:cTn>
                                        <p:tgtEl>
                                          <p:spTgt spid="47"/>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52"/>
                                        </p:tgtEl>
                                      </p:cBhvr>
                                    </p:animEffect>
                                    <p:set>
                                      <p:cBhvr>
                                        <p:cTn id="31" dur="1" fill="hold">
                                          <p:stCondLst>
                                            <p:cond delay="499"/>
                                          </p:stCondLst>
                                        </p:cTn>
                                        <p:tgtEl>
                                          <p:spTgt spid="52"/>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51"/>
                                        </p:tgtEl>
                                      </p:cBhvr>
                                    </p:animEffect>
                                    <p:set>
                                      <p:cBhvr>
                                        <p:cTn id="34" dur="1" fill="hold">
                                          <p:stCondLst>
                                            <p:cond delay="499"/>
                                          </p:stCondLst>
                                        </p:cTn>
                                        <p:tgtEl>
                                          <p:spTgt spid="51"/>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53"/>
                                        </p:tgtEl>
                                      </p:cBhvr>
                                    </p:animEffect>
                                    <p:set>
                                      <p:cBhvr>
                                        <p:cTn id="37" dur="1" fill="hold">
                                          <p:stCondLst>
                                            <p:cond delay="499"/>
                                          </p:stCondLst>
                                        </p:cTn>
                                        <p:tgtEl>
                                          <p:spTgt spid="53"/>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54"/>
                                        </p:tgtEl>
                                      </p:cBhvr>
                                    </p:animEffect>
                                    <p:set>
                                      <p:cBhvr>
                                        <p:cTn id="40" dur="1" fill="hold">
                                          <p:stCondLst>
                                            <p:cond delay="499"/>
                                          </p:stCondLst>
                                        </p:cTn>
                                        <p:tgtEl>
                                          <p:spTgt spid="5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64" presetClass="path" presetSubtype="0" accel="50000" decel="50000" fill="hold" grpId="0" nodeType="clickEffect">
                                  <p:stCondLst>
                                    <p:cond delay="0"/>
                                  </p:stCondLst>
                                  <p:childTnLst>
                                    <p:animMotion origin="layout" path="M -3.95833E-6 -2.22222E-6 L -0.00013 -0.39282 " pathEditMode="relative" rAng="0" ptsTypes="AA">
                                      <p:cBhvr>
                                        <p:cTn id="44" dur="2000" fill="hold"/>
                                        <p:tgtEl>
                                          <p:spTgt spid="50"/>
                                        </p:tgtEl>
                                        <p:attrNameLst>
                                          <p:attrName>ppt_x</p:attrName>
                                          <p:attrName>ppt_y</p:attrName>
                                        </p:attrNameLst>
                                      </p:cBhvr>
                                      <p:rCtr x="-13" y="-19653"/>
                                    </p:animMotion>
                                  </p:childTnLst>
                                </p:cTn>
                              </p:par>
                              <p:par>
                                <p:cTn id="45" presetID="64" presetClass="path" presetSubtype="0" accel="50000" decel="50000" fill="hold" grpId="0" nodeType="withEffect">
                                  <p:stCondLst>
                                    <p:cond delay="0"/>
                                  </p:stCondLst>
                                  <p:childTnLst>
                                    <p:animMotion origin="layout" path="M 2.08333E-7 4.81481E-6 L 0.00013 -0.26204 " pathEditMode="relative" rAng="0" ptsTypes="AA">
                                      <p:cBhvr>
                                        <p:cTn id="46" dur="2000" fill="hold"/>
                                        <p:tgtEl>
                                          <p:spTgt spid="57"/>
                                        </p:tgtEl>
                                        <p:attrNameLst>
                                          <p:attrName>ppt_x</p:attrName>
                                          <p:attrName>ppt_y</p:attrName>
                                        </p:attrNameLst>
                                      </p:cBhvr>
                                      <p:rCtr x="0" y="-13102"/>
                                    </p:animMotion>
                                  </p:childTnLst>
                                </p:cTn>
                              </p:par>
                              <p:par>
                                <p:cTn id="47" presetID="64" presetClass="path" presetSubtype="0" accel="50000" decel="50000" fill="hold" grpId="0" nodeType="withEffect">
                                  <p:stCondLst>
                                    <p:cond delay="0"/>
                                  </p:stCondLst>
                                  <p:childTnLst>
                                    <p:animMotion origin="layout" path="M -1.875E-6 4.81481E-6 L 0.00039 -0.26204 " pathEditMode="relative" rAng="0" ptsTypes="AA">
                                      <p:cBhvr>
                                        <p:cTn id="48" dur="2000" fill="hold"/>
                                        <p:tgtEl>
                                          <p:spTgt spid="15"/>
                                        </p:tgtEl>
                                        <p:attrNameLst>
                                          <p:attrName>ppt_x</p:attrName>
                                          <p:attrName>ppt_y</p:attrName>
                                        </p:attrNameLst>
                                      </p:cBhvr>
                                      <p:rCtr x="13" y="-13102"/>
                                    </p:animMotion>
                                  </p:childTnLst>
                                </p:cTn>
                              </p:par>
                              <p:par>
                                <p:cTn id="49" presetID="10" presetClass="exit" presetSubtype="0" fill="hold" nodeType="withEffect">
                                  <p:stCondLst>
                                    <p:cond delay="0"/>
                                  </p:stCondLst>
                                  <p:childTnLst>
                                    <p:animEffect transition="out" filter="fade">
                                      <p:cBhvr>
                                        <p:cTn id="50" dur="500"/>
                                        <p:tgtEl>
                                          <p:spTgt spid="2"/>
                                        </p:tgtEl>
                                      </p:cBhvr>
                                    </p:animEffect>
                                    <p:set>
                                      <p:cBhvr>
                                        <p:cTn id="51" dur="1" fill="hold">
                                          <p:stCondLst>
                                            <p:cond delay="499"/>
                                          </p:stCondLst>
                                        </p:cTn>
                                        <p:tgtEl>
                                          <p:spTgt spid="2"/>
                                        </p:tgtEl>
                                        <p:attrNameLst>
                                          <p:attrName>style.visibility</p:attrName>
                                        </p:attrNameLst>
                                      </p:cBhvr>
                                      <p:to>
                                        <p:strVal val="hidden"/>
                                      </p:to>
                                    </p:set>
                                  </p:childTnLst>
                                </p:cTn>
                              </p:par>
                            </p:childTnLst>
                          </p:cTn>
                        </p:par>
                        <p:par>
                          <p:cTn id="52" fill="hold">
                            <p:stCondLst>
                              <p:cond delay="2000"/>
                            </p:stCondLst>
                            <p:childTnLst>
                              <p:par>
                                <p:cTn id="53" presetID="1"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grpId="0" nodeType="afterEffect">
                                  <p:stCondLst>
                                    <p:cond delay="0"/>
                                  </p:stCondLst>
                                  <p:childTnLst>
                                    <p:set>
                                      <p:cBhvr>
                                        <p:cTn id="57" dur="1" fill="hold">
                                          <p:stCondLst>
                                            <p:cond delay="0"/>
                                          </p:stCondLst>
                                        </p:cTn>
                                        <p:tgtEl>
                                          <p:spTgt spid="6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childTnLst>
                                </p:cTn>
                              </p:par>
                              <p:par>
                                <p:cTn id="63" presetID="10" presetClass="entr" presetSubtype="0" fill="hold"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8" grpId="0" animBg="1"/>
      <p:bldP spid="12" grpId="0" animBg="1"/>
      <p:bldP spid="15" grpId="0" animBg="1"/>
      <p:bldP spid="45" grpId="0" animBg="1"/>
      <p:bldP spid="47" grpId="0" animBg="1"/>
      <p:bldP spid="50" grpId="0" animBg="1"/>
      <p:bldP spid="51" grpId="0" animBg="1"/>
      <p:bldP spid="52" grpId="0" animBg="1"/>
      <p:bldP spid="53" grpId="0" animBg="1"/>
      <p:bldP spid="54" grpId="0" animBg="1"/>
      <p:bldP spid="56" grpId="0" animBg="1"/>
      <p:bldP spid="57" grpId="0" animBg="1"/>
      <p:bldP spid="59" grpId="0" animBg="1"/>
      <p:bldP spid="60" grpId="0" animBg="1"/>
      <p:bldP spid="32" grpId="0"/>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BC3DA6BE-8796-4231-AC27-77F369659084}"/>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Day Discrimination Analysis</a:t>
            </a:r>
          </a:p>
        </p:txBody>
      </p:sp>
      <p:sp>
        <p:nvSpPr>
          <p:cNvPr id="8" name="Rectangle 7">
            <a:extLst>
              <a:ext uri="{FF2B5EF4-FFF2-40B4-BE49-F238E27FC236}">
                <a16:creationId xmlns:a16="http://schemas.microsoft.com/office/drawing/2014/main" id="{D81EFA57-2B1D-420B-8FFD-6716C8364288}"/>
              </a:ext>
            </a:extLst>
          </p:cNvPr>
          <p:cNvSpPr/>
          <p:nvPr/>
        </p:nvSpPr>
        <p:spPr>
          <a:xfrm>
            <a:off x="339052" y="1341538"/>
            <a:ext cx="5419870" cy="4185761"/>
          </a:xfrm>
          <a:prstGeom prst="rect">
            <a:avLst/>
          </a:prstGeom>
        </p:spPr>
        <p:txBody>
          <a:bodyPr wrap="square">
            <a:spAutoFit/>
          </a:bodyPr>
          <a:lstStyle/>
          <a:p>
            <a:pPr lvl="0"/>
            <a:r>
              <a:rPr lang="en-AU" sz="3000" b="1" dirty="0">
                <a:solidFill>
                  <a:prstClr val="black"/>
                </a:solidFill>
                <a:latin typeface="Bell MT" panose="02020503060305020303" pitchFamily="18" charset="0"/>
                <a:cs typeface="Arial" panose="020B0604020202020204" pitchFamily="34" charset="0"/>
              </a:rPr>
              <a:t>Conditional Logit Model</a:t>
            </a:r>
          </a:p>
          <a:p>
            <a:pPr lvl="0"/>
            <a:endParaRPr lang="en-AU" sz="3000" b="1" dirty="0">
              <a:solidFill>
                <a:prstClr val="black"/>
              </a:solidFill>
              <a:latin typeface="Bell MT" panose="02020503060305020303" pitchFamily="18" charset="0"/>
              <a:cs typeface="Arial" panose="020B0604020202020204" pitchFamily="34" charset="0"/>
            </a:endParaRPr>
          </a:p>
          <a:p>
            <a:pPr lvl="0"/>
            <a:r>
              <a:rPr lang="en-AU" sz="3000" dirty="0">
                <a:solidFill>
                  <a:prstClr val="black"/>
                </a:solidFill>
                <a:latin typeface="Bell MT" panose="02020503060305020303" pitchFamily="18" charset="0"/>
                <a:cs typeface="Arial" panose="020B0604020202020204" pitchFamily="34" charset="0"/>
              </a:rPr>
              <a:t>Four Primary Data Streams</a:t>
            </a:r>
          </a:p>
          <a:p>
            <a:pPr lvl="0"/>
            <a:endParaRPr lang="en-AU" sz="3000" dirty="0">
              <a:solidFill>
                <a:prstClr val="black"/>
              </a:solidFill>
              <a:latin typeface="Bell MT" panose="02020503060305020303" pitchFamily="18" charset="0"/>
              <a:cs typeface="Arial" panose="020B0604020202020204" pitchFamily="34" charset="0"/>
            </a:endParaRPr>
          </a:p>
          <a:p>
            <a:pPr lvl="0"/>
            <a:r>
              <a:rPr lang="en-AU" sz="3000" dirty="0">
                <a:solidFill>
                  <a:prstClr val="black"/>
                </a:solidFill>
                <a:latin typeface="Bell MT" panose="02020503060305020303" pitchFamily="18" charset="0"/>
                <a:cs typeface="Arial" panose="020B0604020202020204" pitchFamily="34" charset="0"/>
              </a:rPr>
              <a:t>Predicts Memory Better than Chance </a:t>
            </a:r>
            <a:r>
              <a:rPr lang="en-AU" sz="3000" i="1" dirty="0">
                <a:solidFill>
                  <a:prstClr val="black"/>
                </a:solidFill>
                <a:latin typeface="Bell MT" panose="02020503060305020303" pitchFamily="18" charset="0"/>
                <a:cs typeface="Arial" panose="020B0604020202020204" pitchFamily="34" charset="0"/>
              </a:rPr>
              <a:t>i.e., </a:t>
            </a:r>
            <a:r>
              <a:rPr lang="en-AU" sz="3000" dirty="0">
                <a:solidFill>
                  <a:prstClr val="black"/>
                </a:solidFill>
                <a:latin typeface="Bell MT" panose="02020503060305020303" pitchFamily="18" charset="0"/>
                <a:cs typeface="Arial" panose="020B0604020202020204" pitchFamily="34" charset="0"/>
              </a:rPr>
              <a:t>perplexity </a:t>
            </a:r>
            <a:r>
              <a:rPr lang="en-AU" sz="3000" dirty="0">
                <a:solidFill>
                  <a:prstClr val="black"/>
                </a:solidFill>
                <a:latin typeface="Times New Roman" panose="02020603050405020304" pitchFamily="18" charset="0"/>
                <a:cs typeface="Times New Roman" panose="02020603050405020304" pitchFamily="18" charset="0"/>
              </a:rPr>
              <a:t>10</a:t>
            </a:r>
          </a:p>
          <a:p>
            <a:pPr lvl="0"/>
            <a:endParaRPr lang="en-AU" sz="2000" dirty="0">
              <a:solidFill>
                <a:prstClr val="black"/>
              </a:solidFill>
              <a:latin typeface="Times New Roman" panose="02020603050405020304" pitchFamily="18" charset="0"/>
              <a:cs typeface="Times New Roman" panose="02020603050405020304" pitchFamily="18" charset="0"/>
            </a:endParaRPr>
          </a:p>
          <a:p>
            <a:pPr lvl="0"/>
            <a:r>
              <a:rPr lang="en-AU" sz="2000" i="1" dirty="0">
                <a:solidFill>
                  <a:prstClr val="black"/>
                </a:solidFill>
                <a:latin typeface="Times New Roman" panose="02020603050405020304" pitchFamily="18" charset="0"/>
                <a:cs typeface="Times New Roman" panose="02020603050405020304" pitchFamily="18" charset="0"/>
              </a:rPr>
              <a:t>Perplexity Guide</a:t>
            </a:r>
          </a:p>
          <a:p>
            <a:pPr lvl="0"/>
            <a:r>
              <a:rPr lang="en-AU" sz="2300" dirty="0">
                <a:solidFill>
                  <a:prstClr val="black"/>
                </a:solidFill>
                <a:latin typeface="Times New Roman" panose="02020603050405020304" pitchFamily="18" charset="0"/>
                <a:cs typeface="Times New Roman" panose="02020603050405020304" pitchFamily="18" charset="0"/>
              </a:rPr>
              <a:t>Uniform Random Perplexity = 10</a:t>
            </a:r>
          </a:p>
          <a:p>
            <a:pPr lvl="0"/>
            <a:r>
              <a:rPr lang="en-AU" sz="2300" dirty="0">
                <a:solidFill>
                  <a:prstClr val="black"/>
                </a:solidFill>
                <a:latin typeface="Times New Roman" panose="02020603050405020304" pitchFamily="18" charset="0"/>
                <a:cs typeface="Times New Roman" panose="02020603050405020304" pitchFamily="18" charset="0"/>
              </a:rPr>
              <a:t>Perfect Prediction Perplexity = 1</a:t>
            </a:r>
          </a:p>
        </p:txBody>
      </p:sp>
      <p:sp>
        <p:nvSpPr>
          <p:cNvPr id="3" name="Rectangle 2">
            <a:extLst>
              <a:ext uri="{FF2B5EF4-FFF2-40B4-BE49-F238E27FC236}">
                <a16:creationId xmlns:a16="http://schemas.microsoft.com/office/drawing/2014/main" id="{3D8A4B71-BAA4-4FB2-A3DF-65798F5EF9E5}"/>
              </a:ext>
            </a:extLst>
          </p:cNvPr>
          <p:cNvSpPr/>
          <p:nvPr/>
        </p:nvSpPr>
        <p:spPr>
          <a:xfrm>
            <a:off x="6902283" y="1286975"/>
            <a:ext cx="3142527" cy="553998"/>
          </a:xfrm>
          <a:prstGeom prst="rect">
            <a:avLst/>
          </a:prstGeom>
        </p:spPr>
        <p:txBody>
          <a:bodyPr wrap="none">
            <a:spAutoFit/>
          </a:bodyPr>
          <a:lstStyle/>
          <a:p>
            <a:pPr lvl="0"/>
            <a:r>
              <a:rPr lang="en-AU" sz="3000" dirty="0">
                <a:solidFill>
                  <a:prstClr val="black"/>
                </a:solidFill>
                <a:latin typeface="Bell MT" panose="02020503060305020303" pitchFamily="18" charset="0"/>
                <a:cs typeface="Arial" panose="020B0604020202020204" pitchFamily="34" charset="0"/>
              </a:rPr>
              <a:t>Perplexity = </a:t>
            </a:r>
            <a:r>
              <a:rPr lang="en-AU" sz="3000" dirty="0">
                <a:solidFill>
                  <a:prstClr val="black"/>
                </a:solidFill>
                <a:latin typeface="Times New Roman" panose="02020603050405020304" pitchFamily="18" charset="0"/>
                <a:cs typeface="Times New Roman" panose="02020603050405020304" pitchFamily="18" charset="0"/>
              </a:rPr>
              <a:t>8.589</a:t>
            </a:r>
          </a:p>
        </p:txBody>
      </p:sp>
      <p:graphicFrame>
        <p:nvGraphicFramePr>
          <p:cNvPr id="2" name="Table 1">
            <a:extLst>
              <a:ext uri="{FF2B5EF4-FFF2-40B4-BE49-F238E27FC236}">
                <a16:creationId xmlns:a16="http://schemas.microsoft.com/office/drawing/2014/main" id="{E19DB47B-C0BE-4870-9E4A-4E63E25F66D9}"/>
              </a:ext>
            </a:extLst>
          </p:cNvPr>
          <p:cNvGraphicFramePr>
            <a:graphicFrameLocks noGrp="1"/>
          </p:cNvGraphicFramePr>
          <p:nvPr>
            <p:extLst>
              <p:ext uri="{D42A27DB-BD31-4B8C-83A1-F6EECF244321}">
                <p14:modId xmlns:p14="http://schemas.microsoft.com/office/powerpoint/2010/main" val="1049624495"/>
              </p:ext>
            </p:extLst>
          </p:nvPr>
        </p:nvGraphicFramePr>
        <p:xfrm>
          <a:off x="5816978" y="2272834"/>
          <a:ext cx="5429250" cy="2743050"/>
        </p:xfrm>
        <a:graphic>
          <a:graphicData uri="http://schemas.openxmlformats.org/drawingml/2006/table">
            <a:tbl>
              <a:tblPr>
                <a:noFill/>
              </a:tblPr>
              <a:tblGrid>
                <a:gridCol w="1809750">
                  <a:extLst>
                    <a:ext uri="{9D8B030D-6E8A-4147-A177-3AD203B41FA5}">
                      <a16:colId xmlns:a16="http://schemas.microsoft.com/office/drawing/2014/main" val="3355739026"/>
                    </a:ext>
                  </a:extLst>
                </a:gridCol>
                <a:gridCol w="1809750">
                  <a:extLst>
                    <a:ext uri="{9D8B030D-6E8A-4147-A177-3AD203B41FA5}">
                      <a16:colId xmlns:a16="http://schemas.microsoft.com/office/drawing/2014/main" val="483003807"/>
                    </a:ext>
                  </a:extLst>
                </a:gridCol>
                <a:gridCol w="1809750">
                  <a:extLst>
                    <a:ext uri="{9D8B030D-6E8A-4147-A177-3AD203B41FA5}">
                      <a16:colId xmlns:a16="http://schemas.microsoft.com/office/drawing/2014/main" val="130135114"/>
                    </a:ext>
                  </a:extLst>
                </a:gridCol>
              </a:tblGrid>
              <a:tr h="381000">
                <a:tc>
                  <a:txBody>
                    <a:bodyPr/>
                    <a:lstStyle/>
                    <a:p>
                      <a:pPr marL="0" lvl="0" indent="0">
                        <a:spcBef>
                          <a:spcPts val="0"/>
                        </a:spcBef>
                        <a:spcAft>
                          <a:spcPts val="0"/>
                        </a:spcAft>
                        <a:buNone/>
                      </a:pPr>
                      <a:r>
                        <a:rPr lang="en-AU" sz="2400" dirty="0"/>
                        <a:t>Data</a:t>
                      </a:r>
                      <a:endParaRPr sz="2400" dirty="0"/>
                    </a:p>
                  </a:txBody>
                  <a:tcPr marL="91425" marR="91425" marT="91425" marB="91425"/>
                </a:tc>
                <a:tc>
                  <a:txBody>
                    <a:bodyPr/>
                    <a:lstStyle/>
                    <a:p>
                      <a:pPr marL="0" lvl="0" indent="0">
                        <a:spcBef>
                          <a:spcPts val="0"/>
                        </a:spcBef>
                        <a:spcAft>
                          <a:spcPts val="0"/>
                        </a:spcAft>
                        <a:buNone/>
                      </a:pPr>
                      <a:r>
                        <a:rPr lang="en-US" sz="2400" dirty="0" err="1"/>
                        <a:t>Params</a:t>
                      </a:r>
                      <a:endParaRPr sz="2400" dirty="0"/>
                    </a:p>
                  </a:txBody>
                  <a:tcPr marL="91425" marR="91425" marT="91425" marB="91425"/>
                </a:tc>
                <a:tc>
                  <a:txBody>
                    <a:bodyPr/>
                    <a:lstStyle/>
                    <a:p>
                      <a:pPr marL="0" lvl="0" indent="0">
                        <a:spcBef>
                          <a:spcPts val="0"/>
                        </a:spcBef>
                        <a:spcAft>
                          <a:spcPts val="0"/>
                        </a:spcAft>
                        <a:buNone/>
                      </a:pPr>
                      <a:r>
                        <a:rPr lang="en-US" sz="2400" i="1" dirty="0"/>
                        <a:t>p</a:t>
                      </a:r>
                      <a:r>
                        <a:rPr lang="en-US" sz="2400" dirty="0"/>
                        <a:t> value</a:t>
                      </a:r>
                      <a:endParaRPr sz="2400" dirty="0"/>
                    </a:p>
                  </a:txBody>
                  <a:tcPr marL="91425" marR="91425" marT="91425" marB="91425"/>
                </a:tc>
                <a:extLst>
                  <a:ext uri="{0D108BD9-81ED-4DB2-BD59-A6C34878D82A}">
                    <a16:rowId xmlns:a16="http://schemas.microsoft.com/office/drawing/2014/main" val="2524424561"/>
                  </a:ext>
                </a:extLst>
              </a:tr>
              <a:tr h="381000">
                <a:tc>
                  <a:txBody>
                    <a:bodyPr/>
                    <a:lstStyle/>
                    <a:p>
                      <a:pPr marL="0" lvl="0" indent="0">
                        <a:spcBef>
                          <a:spcPts val="0"/>
                        </a:spcBef>
                        <a:spcAft>
                          <a:spcPts val="0"/>
                        </a:spcAft>
                        <a:buNone/>
                      </a:pPr>
                      <a:r>
                        <a:rPr lang="en-US" sz="2400" dirty="0"/>
                        <a:t>GPS</a:t>
                      </a:r>
                      <a:endParaRPr sz="2400" dirty="0"/>
                    </a:p>
                  </a:txBody>
                  <a:tcPr marL="91425" marR="91425" marT="91425" marB="91425">
                    <a:solidFill>
                      <a:srgbClr val="B6D7A8"/>
                    </a:solidFill>
                  </a:tcPr>
                </a:tc>
                <a:tc>
                  <a:txBody>
                    <a:bodyPr/>
                    <a:lstStyle/>
                    <a:p>
                      <a:pPr marL="0" lvl="0" indent="0" algn="r">
                        <a:spcBef>
                          <a:spcPts val="0"/>
                        </a:spcBef>
                        <a:spcAft>
                          <a:spcPts val="0"/>
                        </a:spcAft>
                        <a:buNone/>
                      </a:pPr>
                      <a:r>
                        <a:rPr lang="en-US" sz="2400"/>
                        <a:t>-1.131</a:t>
                      </a:r>
                      <a:endParaRPr sz="2400"/>
                    </a:p>
                  </a:txBody>
                  <a:tcPr marL="91425" marR="91425" marT="91425" marB="91425">
                    <a:solidFill>
                      <a:srgbClr val="B6D7A8"/>
                    </a:solidFill>
                  </a:tcPr>
                </a:tc>
                <a:tc>
                  <a:txBody>
                    <a:bodyPr/>
                    <a:lstStyle/>
                    <a:p>
                      <a:pPr marL="0" lvl="0" indent="0" algn="r">
                        <a:spcBef>
                          <a:spcPts val="0"/>
                        </a:spcBef>
                        <a:spcAft>
                          <a:spcPts val="0"/>
                        </a:spcAft>
                        <a:buNone/>
                      </a:pPr>
                      <a:r>
                        <a:rPr lang="en-US" sz="2400"/>
                        <a:t>0.001*</a:t>
                      </a:r>
                      <a:endParaRPr sz="2400"/>
                    </a:p>
                  </a:txBody>
                  <a:tcPr marL="91425" marR="91425" marT="91425" marB="91425">
                    <a:solidFill>
                      <a:srgbClr val="B6D7A8"/>
                    </a:solidFill>
                  </a:tcPr>
                </a:tc>
                <a:extLst>
                  <a:ext uri="{0D108BD9-81ED-4DB2-BD59-A6C34878D82A}">
                    <a16:rowId xmlns:a16="http://schemas.microsoft.com/office/drawing/2014/main" val="3682696546"/>
                  </a:ext>
                </a:extLst>
              </a:tr>
              <a:tr h="381000">
                <a:tc>
                  <a:txBody>
                    <a:bodyPr/>
                    <a:lstStyle/>
                    <a:p>
                      <a:pPr marL="0" lvl="0" indent="0">
                        <a:spcBef>
                          <a:spcPts val="0"/>
                        </a:spcBef>
                        <a:spcAft>
                          <a:spcPts val="0"/>
                        </a:spcAft>
                        <a:buNone/>
                      </a:pPr>
                      <a:r>
                        <a:rPr lang="en-US" sz="2400" dirty="0"/>
                        <a:t>Audio</a:t>
                      </a:r>
                      <a:endParaRPr sz="2400" dirty="0"/>
                    </a:p>
                  </a:txBody>
                  <a:tcPr marL="91425" marR="91425" marT="91425" marB="91425">
                    <a:solidFill>
                      <a:srgbClr val="B6D7A8"/>
                    </a:solidFill>
                  </a:tcPr>
                </a:tc>
                <a:tc>
                  <a:txBody>
                    <a:bodyPr/>
                    <a:lstStyle/>
                    <a:p>
                      <a:pPr marL="0" lvl="0" indent="0" algn="r">
                        <a:spcBef>
                          <a:spcPts val="0"/>
                        </a:spcBef>
                        <a:spcAft>
                          <a:spcPts val="0"/>
                        </a:spcAft>
                        <a:buNone/>
                      </a:pPr>
                      <a:r>
                        <a:rPr lang="en-US" sz="2400" dirty="0"/>
                        <a:t>-1.109</a:t>
                      </a:r>
                      <a:endParaRPr sz="2400" dirty="0"/>
                    </a:p>
                  </a:txBody>
                  <a:tcPr marL="91425" marR="91425" marT="91425" marB="91425">
                    <a:solidFill>
                      <a:srgbClr val="B6D7A8"/>
                    </a:solidFill>
                  </a:tcPr>
                </a:tc>
                <a:tc>
                  <a:txBody>
                    <a:bodyPr/>
                    <a:lstStyle/>
                    <a:p>
                      <a:pPr marL="0" lvl="0" indent="0" algn="r">
                        <a:spcBef>
                          <a:spcPts val="0"/>
                        </a:spcBef>
                        <a:spcAft>
                          <a:spcPts val="0"/>
                        </a:spcAft>
                        <a:buNone/>
                      </a:pPr>
                      <a:r>
                        <a:rPr lang="en-US" sz="2400"/>
                        <a:t>0.001*</a:t>
                      </a:r>
                      <a:endParaRPr sz="2400"/>
                    </a:p>
                  </a:txBody>
                  <a:tcPr marL="91425" marR="91425" marT="91425" marB="91425">
                    <a:solidFill>
                      <a:srgbClr val="B6D7A8"/>
                    </a:solidFill>
                  </a:tcPr>
                </a:tc>
                <a:extLst>
                  <a:ext uri="{0D108BD9-81ED-4DB2-BD59-A6C34878D82A}">
                    <a16:rowId xmlns:a16="http://schemas.microsoft.com/office/drawing/2014/main" val="1447268614"/>
                  </a:ext>
                </a:extLst>
              </a:tr>
              <a:tr h="381000">
                <a:tc>
                  <a:txBody>
                    <a:bodyPr/>
                    <a:lstStyle/>
                    <a:p>
                      <a:pPr marL="0" lvl="0" indent="0">
                        <a:spcBef>
                          <a:spcPts val="0"/>
                        </a:spcBef>
                        <a:spcAft>
                          <a:spcPts val="0"/>
                        </a:spcAft>
                        <a:buNone/>
                      </a:pPr>
                      <a:r>
                        <a:rPr lang="en-US" sz="2400" dirty="0"/>
                        <a:t>Accel</a:t>
                      </a:r>
                      <a:endParaRPr sz="2400" dirty="0"/>
                    </a:p>
                  </a:txBody>
                  <a:tcPr marL="91425" marR="91425" marT="91425" marB="91425">
                    <a:solidFill>
                      <a:srgbClr val="B6D7A8"/>
                    </a:solidFill>
                  </a:tcPr>
                </a:tc>
                <a:tc>
                  <a:txBody>
                    <a:bodyPr/>
                    <a:lstStyle/>
                    <a:p>
                      <a:pPr marL="0" lvl="0" indent="0" algn="r">
                        <a:spcBef>
                          <a:spcPts val="0"/>
                        </a:spcBef>
                        <a:spcAft>
                          <a:spcPts val="0"/>
                        </a:spcAft>
                        <a:buNone/>
                      </a:pPr>
                      <a:r>
                        <a:rPr lang="en-US" sz="2400" dirty="0"/>
                        <a:t>0.933</a:t>
                      </a:r>
                      <a:endParaRPr sz="2400" dirty="0"/>
                    </a:p>
                  </a:txBody>
                  <a:tcPr marL="91425" marR="91425" marT="91425" marB="91425">
                    <a:solidFill>
                      <a:srgbClr val="B6D7A8"/>
                    </a:solidFill>
                  </a:tcPr>
                </a:tc>
                <a:tc>
                  <a:txBody>
                    <a:bodyPr/>
                    <a:lstStyle/>
                    <a:p>
                      <a:pPr marL="0" lvl="0" indent="0" algn="r">
                        <a:spcBef>
                          <a:spcPts val="0"/>
                        </a:spcBef>
                        <a:spcAft>
                          <a:spcPts val="0"/>
                        </a:spcAft>
                        <a:buNone/>
                      </a:pPr>
                      <a:r>
                        <a:rPr lang="en-US" sz="2400"/>
                        <a:t>0.002*</a:t>
                      </a:r>
                      <a:endParaRPr sz="2400"/>
                    </a:p>
                  </a:txBody>
                  <a:tcPr marL="91425" marR="91425" marT="91425" marB="91425">
                    <a:solidFill>
                      <a:srgbClr val="B6D7A8"/>
                    </a:solidFill>
                  </a:tcPr>
                </a:tc>
                <a:extLst>
                  <a:ext uri="{0D108BD9-81ED-4DB2-BD59-A6C34878D82A}">
                    <a16:rowId xmlns:a16="http://schemas.microsoft.com/office/drawing/2014/main" val="2228277524"/>
                  </a:ext>
                </a:extLst>
              </a:tr>
              <a:tr h="381000">
                <a:tc>
                  <a:txBody>
                    <a:bodyPr/>
                    <a:lstStyle/>
                    <a:p>
                      <a:pPr marL="0" lvl="0" indent="0">
                        <a:spcBef>
                          <a:spcPts val="0"/>
                        </a:spcBef>
                        <a:spcAft>
                          <a:spcPts val="0"/>
                        </a:spcAft>
                        <a:buNone/>
                      </a:pPr>
                      <a:r>
                        <a:rPr lang="en-US" sz="2400" dirty="0"/>
                        <a:t>Image</a:t>
                      </a:r>
                      <a:endParaRPr sz="2400" dirty="0"/>
                    </a:p>
                  </a:txBody>
                  <a:tcPr marL="91425" marR="91425" marT="91425" marB="91425">
                    <a:solidFill>
                      <a:srgbClr val="B6D7A8"/>
                    </a:solidFill>
                  </a:tcPr>
                </a:tc>
                <a:tc>
                  <a:txBody>
                    <a:bodyPr/>
                    <a:lstStyle/>
                    <a:p>
                      <a:pPr marL="0" lvl="0" indent="0" algn="r">
                        <a:spcBef>
                          <a:spcPts val="0"/>
                        </a:spcBef>
                        <a:spcAft>
                          <a:spcPts val="0"/>
                        </a:spcAft>
                        <a:buNone/>
                      </a:pPr>
                      <a:r>
                        <a:rPr lang="en-US" sz="2400" dirty="0"/>
                        <a:t>-0.564</a:t>
                      </a:r>
                      <a:endParaRPr sz="2400" dirty="0"/>
                    </a:p>
                  </a:txBody>
                  <a:tcPr marL="91425" marR="91425" marT="91425" marB="91425">
                    <a:solidFill>
                      <a:srgbClr val="B6D7A8"/>
                    </a:solidFill>
                  </a:tcPr>
                </a:tc>
                <a:tc>
                  <a:txBody>
                    <a:bodyPr/>
                    <a:lstStyle/>
                    <a:p>
                      <a:pPr marL="0" lvl="0" indent="0" algn="r">
                        <a:spcBef>
                          <a:spcPts val="0"/>
                        </a:spcBef>
                        <a:spcAft>
                          <a:spcPts val="0"/>
                        </a:spcAft>
                        <a:buNone/>
                      </a:pPr>
                      <a:r>
                        <a:rPr lang="en-US" sz="2400" dirty="0"/>
                        <a:t>0.007*</a:t>
                      </a:r>
                      <a:endParaRPr sz="2400" dirty="0"/>
                    </a:p>
                  </a:txBody>
                  <a:tcPr marL="91425" marR="91425" marT="91425" marB="91425">
                    <a:solidFill>
                      <a:srgbClr val="B6D7A8"/>
                    </a:solidFill>
                  </a:tcPr>
                </a:tc>
                <a:extLst>
                  <a:ext uri="{0D108BD9-81ED-4DB2-BD59-A6C34878D82A}">
                    <a16:rowId xmlns:a16="http://schemas.microsoft.com/office/drawing/2014/main" val="2288189181"/>
                  </a:ext>
                </a:extLst>
              </a:tr>
            </a:tbl>
          </a:graphicData>
        </a:graphic>
      </p:graphicFrame>
      <p:pic>
        <p:nvPicPr>
          <p:cNvPr id="9" name="Shape 378">
            <a:extLst>
              <a:ext uri="{FF2B5EF4-FFF2-40B4-BE49-F238E27FC236}">
                <a16:creationId xmlns:a16="http://schemas.microsoft.com/office/drawing/2014/main" id="{A826F74A-C50A-4711-A0D5-BC14E2577BCA}"/>
              </a:ext>
            </a:extLst>
          </p:cNvPr>
          <p:cNvPicPr preferRelativeResize="0"/>
          <p:nvPr/>
        </p:nvPicPr>
        <p:blipFill>
          <a:blip r:embed="rId4">
            <a:alphaModFix/>
          </a:blip>
          <a:stretch>
            <a:fillRect/>
          </a:stretch>
        </p:blipFill>
        <p:spPr>
          <a:xfrm>
            <a:off x="11150600" y="1"/>
            <a:ext cx="1041400" cy="1026942"/>
          </a:xfrm>
          <a:prstGeom prst="rect">
            <a:avLst/>
          </a:prstGeom>
          <a:noFill/>
          <a:ln>
            <a:noFill/>
          </a:ln>
        </p:spPr>
      </p:pic>
    </p:spTree>
    <p:extLst>
      <p:ext uri="{BB962C8B-B14F-4D97-AF65-F5344CB8AC3E}">
        <p14:creationId xmlns:p14="http://schemas.microsoft.com/office/powerpoint/2010/main" val="1238797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BC3DA6BE-8796-4231-AC27-77F369659084}"/>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Day Discrimination Analysis</a:t>
            </a:r>
          </a:p>
        </p:txBody>
      </p:sp>
      <p:graphicFrame>
        <p:nvGraphicFramePr>
          <p:cNvPr id="9" name="Shape 344">
            <a:extLst>
              <a:ext uri="{FF2B5EF4-FFF2-40B4-BE49-F238E27FC236}">
                <a16:creationId xmlns:a16="http://schemas.microsoft.com/office/drawing/2014/main" id="{83EFE55B-E2A6-4871-9901-50E8C3CF1BD7}"/>
              </a:ext>
            </a:extLst>
          </p:cNvPr>
          <p:cNvGraphicFramePr/>
          <p:nvPr>
            <p:extLst>
              <p:ext uri="{D42A27DB-BD31-4B8C-83A1-F6EECF244321}">
                <p14:modId xmlns:p14="http://schemas.microsoft.com/office/powerpoint/2010/main" val="2136208554"/>
              </p:ext>
            </p:extLst>
          </p:nvPr>
        </p:nvGraphicFramePr>
        <p:xfrm>
          <a:off x="5908483" y="2009574"/>
          <a:ext cx="5130126" cy="4089357"/>
        </p:xfrm>
        <a:graphic>
          <a:graphicData uri="http://schemas.openxmlformats.org/drawingml/2006/table">
            <a:tbl>
              <a:tblPr>
                <a:noFill/>
              </a:tblPr>
              <a:tblGrid>
                <a:gridCol w="2126452">
                  <a:extLst>
                    <a:ext uri="{9D8B030D-6E8A-4147-A177-3AD203B41FA5}">
                      <a16:colId xmlns:a16="http://schemas.microsoft.com/office/drawing/2014/main" val="20000"/>
                    </a:ext>
                  </a:extLst>
                </a:gridCol>
                <a:gridCol w="1293632">
                  <a:extLst>
                    <a:ext uri="{9D8B030D-6E8A-4147-A177-3AD203B41FA5}">
                      <a16:colId xmlns:a16="http://schemas.microsoft.com/office/drawing/2014/main" val="20001"/>
                    </a:ext>
                  </a:extLst>
                </a:gridCol>
                <a:gridCol w="1710042">
                  <a:extLst>
                    <a:ext uri="{9D8B030D-6E8A-4147-A177-3AD203B41FA5}">
                      <a16:colId xmlns:a16="http://schemas.microsoft.com/office/drawing/2014/main" val="20002"/>
                    </a:ext>
                  </a:extLst>
                </a:gridCol>
              </a:tblGrid>
              <a:tr h="454373">
                <a:tc>
                  <a:txBody>
                    <a:bodyPr/>
                    <a:lstStyle/>
                    <a:p>
                      <a:pPr marL="0" lvl="0" indent="0" rtl="0">
                        <a:spcBef>
                          <a:spcPts val="0"/>
                        </a:spcBef>
                        <a:spcAft>
                          <a:spcPts val="0"/>
                        </a:spcAft>
                        <a:buNone/>
                      </a:pPr>
                      <a:r>
                        <a:rPr lang="en-AU" sz="2400" b="0" dirty="0"/>
                        <a:t>Data</a:t>
                      </a:r>
                      <a:endParaRPr sz="2400" b="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2400" b="0" dirty="0"/>
                        <a:t>Param</a:t>
                      </a:r>
                      <a:endParaRPr sz="2400" b="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2400" b="0" i="1" dirty="0"/>
                        <a:t>p</a:t>
                      </a:r>
                      <a:r>
                        <a:rPr lang="en-US" sz="2400" b="0" dirty="0"/>
                        <a:t> value</a:t>
                      </a:r>
                      <a:endParaRPr sz="2400" b="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454373">
                <a:tc>
                  <a:txBody>
                    <a:bodyPr/>
                    <a:lstStyle/>
                    <a:p>
                      <a:pPr marL="0" lvl="0" indent="0" rtl="0">
                        <a:lnSpc>
                          <a:spcPct val="115000"/>
                        </a:lnSpc>
                        <a:spcBef>
                          <a:spcPts val="0"/>
                        </a:spcBef>
                        <a:spcAft>
                          <a:spcPts val="0"/>
                        </a:spcAft>
                        <a:buNone/>
                      </a:pPr>
                      <a:r>
                        <a:rPr lang="en-US" sz="2400" b="0" dirty="0"/>
                        <a:t>GPS</a:t>
                      </a:r>
                      <a:endParaRPr sz="2400" b="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tc>
                  <a:txBody>
                    <a:bodyPr/>
                    <a:lstStyle/>
                    <a:p>
                      <a:pPr marL="0" lvl="0" indent="0" algn="r" rtl="0">
                        <a:lnSpc>
                          <a:spcPct val="115000"/>
                        </a:lnSpc>
                        <a:spcBef>
                          <a:spcPts val="0"/>
                        </a:spcBef>
                        <a:spcAft>
                          <a:spcPts val="0"/>
                        </a:spcAft>
                        <a:buNone/>
                      </a:pPr>
                      <a:r>
                        <a:rPr lang="en-US" sz="2400" b="0"/>
                        <a:t>-1.091</a:t>
                      </a:r>
                      <a:endParaRPr sz="2400" b="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tc>
                  <a:txBody>
                    <a:bodyPr/>
                    <a:lstStyle/>
                    <a:p>
                      <a:pPr marL="0" lvl="0" indent="0" algn="r" rtl="0">
                        <a:lnSpc>
                          <a:spcPct val="115000"/>
                        </a:lnSpc>
                        <a:spcBef>
                          <a:spcPts val="0"/>
                        </a:spcBef>
                        <a:spcAft>
                          <a:spcPts val="0"/>
                        </a:spcAft>
                        <a:buNone/>
                      </a:pPr>
                      <a:r>
                        <a:rPr lang="en-US" sz="2400" b="0"/>
                        <a:t>0.001*</a:t>
                      </a:r>
                      <a:endParaRPr sz="2400" b="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r h="454373">
                <a:tc>
                  <a:txBody>
                    <a:bodyPr/>
                    <a:lstStyle/>
                    <a:p>
                      <a:pPr marL="0" lvl="0" indent="0" rtl="0">
                        <a:lnSpc>
                          <a:spcPct val="115000"/>
                        </a:lnSpc>
                        <a:spcBef>
                          <a:spcPts val="0"/>
                        </a:spcBef>
                        <a:spcAft>
                          <a:spcPts val="0"/>
                        </a:spcAft>
                        <a:buNone/>
                      </a:pPr>
                      <a:r>
                        <a:rPr lang="en-US" sz="2400" b="0" dirty="0"/>
                        <a:t>Audio</a:t>
                      </a:r>
                      <a:endParaRPr sz="2400" b="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tc>
                  <a:txBody>
                    <a:bodyPr/>
                    <a:lstStyle/>
                    <a:p>
                      <a:pPr marL="0" lvl="0" indent="0" algn="r" rtl="0">
                        <a:lnSpc>
                          <a:spcPct val="115000"/>
                        </a:lnSpc>
                        <a:spcBef>
                          <a:spcPts val="0"/>
                        </a:spcBef>
                        <a:spcAft>
                          <a:spcPts val="0"/>
                        </a:spcAft>
                        <a:buNone/>
                      </a:pPr>
                      <a:r>
                        <a:rPr lang="en-US" sz="2400" b="0" dirty="0"/>
                        <a:t>-0.876</a:t>
                      </a:r>
                      <a:endParaRPr sz="2400" b="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tc>
                  <a:txBody>
                    <a:bodyPr/>
                    <a:lstStyle/>
                    <a:p>
                      <a:pPr marL="0" lvl="0" indent="0" algn="r" rtl="0">
                        <a:lnSpc>
                          <a:spcPct val="115000"/>
                        </a:lnSpc>
                        <a:spcBef>
                          <a:spcPts val="0"/>
                        </a:spcBef>
                        <a:spcAft>
                          <a:spcPts val="0"/>
                        </a:spcAft>
                        <a:buNone/>
                      </a:pPr>
                      <a:r>
                        <a:rPr lang="en-US" sz="2400" b="0" dirty="0"/>
                        <a:t>0.001*</a:t>
                      </a:r>
                      <a:endParaRPr sz="2400" b="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2"/>
                  </a:ext>
                </a:extLst>
              </a:tr>
              <a:tr h="454373">
                <a:tc>
                  <a:txBody>
                    <a:bodyPr/>
                    <a:lstStyle/>
                    <a:p>
                      <a:pPr marL="0" lvl="0" indent="0" rtl="0">
                        <a:lnSpc>
                          <a:spcPct val="115000"/>
                        </a:lnSpc>
                        <a:spcBef>
                          <a:spcPts val="0"/>
                        </a:spcBef>
                        <a:spcAft>
                          <a:spcPts val="0"/>
                        </a:spcAft>
                        <a:buNone/>
                      </a:pPr>
                      <a:r>
                        <a:rPr lang="en-US" sz="2400" b="0" dirty="0"/>
                        <a:t>Accel</a:t>
                      </a:r>
                      <a:endParaRPr sz="2400" b="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tc>
                  <a:txBody>
                    <a:bodyPr/>
                    <a:lstStyle/>
                    <a:p>
                      <a:pPr marL="0" lvl="0" indent="0" algn="r" rtl="0">
                        <a:lnSpc>
                          <a:spcPct val="115000"/>
                        </a:lnSpc>
                        <a:spcBef>
                          <a:spcPts val="0"/>
                        </a:spcBef>
                        <a:spcAft>
                          <a:spcPts val="0"/>
                        </a:spcAft>
                        <a:buNone/>
                      </a:pPr>
                      <a:r>
                        <a:rPr lang="en-US" sz="2400" b="0" dirty="0"/>
                        <a:t>1.08</a:t>
                      </a:r>
                      <a:endParaRPr sz="2400" b="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tc>
                  <a:txBody>
                    <a:bodyPr/>
                    <a:lstStyle/>
                    <a:p>
                      <a:pPr marL="0" lvl="0" indent="0" algn="r" rtl="0">
                        <a:lnSpc>
                          <a:spcPct val="115000"/>
                        </a:lnSpc>
                        <a:spcBef>
                          <a:spcPts val="0"/>
                        </a:spcBef>
                        <a:spcAft>
                          <a:spcPts val="0"/>
                        </a:spcAft>
                        <a:buNone/>
                      </a:pPr>
                      <a:r>
                        <a:rPr lang="en-US" sz="2400" b="0"/>
                        <a:t>0.001*</a:t>
                      </a:r>
                      <a:endParaRPr sz="2400" b="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3"/>
                  </a:ext>
                </a:extLst>
              </a:tr>
              <a:tr h="454373">
                <a:tc>
                  <a:txBody>
                    <a:bodyPr/>
                    <a:lstStyle/>
                    <a:p>
                      <a:pPr marL="0" lvl="0" indent="0" rtl="0">
                        <a:lnSpc>
                          <a:spcPct val="115000"/>
                        </a:lnSpc>
                        <a:spcBef>
                          <a:spcPts val="0"/>
                        </a:spcBef>
                        <a:spcAft>
                          <a:spcPts val="0"/>
                        </a:spcAft>
                        <a:buNone/>
                      </a:pPr>
                      <a:r>
                        <a:rPr lang="en-US" sz="2400" b="0" dirty="0"/>
                        <a:t>Image</a:t>
                      </a:r>
                      <a:endParaRPr sz="2400" b="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tc>
                  <a:txBody>
                    <a:bodyPr/>
                    <a:lstStyle/>
                    <a:p>
                      <a:pPr marL="0" lvl="0" indent="0" algn="r" rtl="0">
                        <a:lnSpc>
                          <a:spcPct val="115000"/>
                        </a:lnSpc>
                        <a:spcBef>
                          <a:spcPts val="0"/>
                        </a:spcBef>
                        <a:spcAft>
                          <a:spcPts val="0"/>
                        </a:spcAft>
                        <a:buNone/>
                      </a:pPr>
                      <a:r>
                        <a:rPr lang="en-US" sz="2400" b="0"/>
                        <a:t>-0.449</a:t>
                      </a:r>
                      <a:endParaRPr sz="2400" b="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tc>
                  <a:txBody>
                    <a:bodyPr/>
                    <a:lstStyle/>
                    <a:p>
                      <a:pPr marL="0" lvl="0" indent="0" algn="r" rtl="0">
                        <a:lnSpc>
                          <a:spcPct val="115000"/>
                        </a:lnSpc>
                        <a:spcBef>
                          <a:spcPts val="0"/>
                        </a:spcBef>
                        <a:spcAft>
                          <a:spcPts val="0"/>
                        </a:spcAft>
                        <a:buNone/>
                      </a:pPr>
                      <a:r>
                        <a:rPr lang="en-US" sz="2400" b="0"/>
                        <a:t>0.038*</a:t>
                      </a:r>
                      <a:endParaRPr sz="2400" b="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4"/>
                  </a:ext>
                </a:extLst>
              </a:tr>
              <a:tr h="454373">
                <a:tc>
                  <a:txBody>
                    <a:bodyPr/>
                    <a:lstStyle/>
                    <a:p>
                      <a:pPr marL="0" lvl="0" indent="0" rtl="0">
                        <a:lnSpc>
                          <a:spcPct val="115000"/>
                        </a:lnSpc>
                        <a:spcBef>
                          <a:spcPts val="0"/>
                        </a:spcBef>
                        <a:spcAft>
                          <a:spcPts val="0"/>
                        </a:spcAft>
                        <a:buNone/>
                      </a:pPr>
                      <a:r>
                        <a:rPr lang="en-US" sz="2400" b="0" dirty="0"/>
                        <a:t>Moon Phase</a:t>
                      </a:r>
                      <a:endParaRPr sz="2400" b="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US" sz="2400" b="0"/>
                        <a:t>-0.736</a:t>
                      </a:r>
                      <a:endParaRPr sz="2400" b="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US" sz="2400" b="0"/>
                        <a:t>0.027*</a:t>
                      </a:r>
                      <a:endParaRPr sz="2400" b="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extLst>
                  <a:ext uri="{0D108BD9-81ED-4DB2-BD59-A6C34878D82A}">
                    <a16:rowId xmlns:a16="http://schemas.microsoft.com/office/drawing/2014/main" val="10005"/>
                  </a:ext>
                </a:extLst>
              </a:tr>
              <a:tr h="454373">
                <a:tc>
                  <a:txBody>
                    <a:bodyPr/>
                    <a:lstStyle/>
                    <a:p>
                      <a:pPr marL="0" lvl="0" indent="0" rtl="0">
                        <a:lnSpc>
                          <a:spcPct val="115000"/>
                        </a:lnSpc>
                        <a:spcBef>
                          <a:spcPts val="0"/>
                        </a:spcBef>
                        <a:spcAft>
                          <a:spcPts val="0"/>
                        </a:spcAft>
                        <a:buNone/>
                      </a:pPr>
                      <a:r>
                        <a:rPr lang="en-US" sz="2400" b="0" dirty="0"/>
                        <a:t>Temperature</a:t>
                      </a:r>
                      <a:endParaRPr sz="2400" b="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US" sz="2400" b="0"/>
                        <a:t>-0.033</a:t>
                      </a:r>
                      <a:endParaRPr sz="2400" b="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US" sz="2400" b="0"/>
                        <a:t>0.106</a:t>
                      </a:r>
                      <a:endParaRPr sz="2400" b="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extLst>
                  <a:ext uri="{0D108BD9-81ED-4DB2-BD59-A6C34878D82A}">
                    <a16:rowId xmlns:a16="http://schemas.microsoft.com/office/drawing/2014/main" val="10006"/>
                  </a:ext>
                </a:extLst>
              </a:tr>
              <a:tr h="454373">
                <a:tc>
                  <a:txBody>
                    <a:bodyPr/>
                    <a:lstStyle/>
                    <a:p>
                      <a:pPr marL="0" lvl="0" indent="0" rtl="0">
                        <a:lnSpc>
                          <a:spcPct val="115000"/>
                        </a:lnSpc>
                        <a:spcBef>
                          <a:spcPts val="0"/>
                        </a:spcBef>
                        <a:spcAft>
                          <a:spcPts val="0"/>
                        </a:spcAft>
                        <a:buNone/>
                      </a:pPr>
                      <a:r>
                        <a:rPr lang="en-US" sz="2400" b="0" dirty="0"/>
                        <a:t>Audio Classifier</a:t>
                      </a:r>
                      <a:endParaRPr sz="2400" b="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US" sz="2400" b="0"/>
                        <a:t>-0.469</a:t>
                      </a:r>
                      <a:endParaRPr sz="2400" b="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US" sz="2400" b="0"/>
                        <a:t>0.157</a:t>
                      </a:r>
                      <a:endParaRPr sz="2400" b="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extLst>
                  <a:ext uri="{0D108BD9-81ED-4DB2-BD59-A6C34878D82A}">
                    <a16:rowId xmlns:a16="http://schemas.microsoft.com/office/drawing/2014/main" val="10007"/>
                  </a:ext>
                </a:extLst>
              </a:tr>
              <a:tr h="454373">
                <a:tc>
                  <a:txBody>
                    <a:bodyPr/>
                    <a:lstStyle/>
                    <a:p>
                      <a:pPr marL="0" lvl="0" indent="0" rtl="0">
                        <a:lnSpc>
                          <a:spcPct val="115000"/>
                        </a:lnSpc>
                        <a:spcBef>
                          <a:spcPts val="0"/>
                        </a:spcBef>
                        <a:spcAft>
                          <a:spcPts val="0"/>
                        </a:spcAft>
                        <a:buNone/>
                      </a:pPr>
                      <a:r>
                        <a:rPr lang="en-US" sz="2400" b="0" dirty="0"/>
                        <a:t>Weather</a:t>
                      </a:r>
                      <a:endParaRPr sz="2400" b="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US" sz="2400" b="0"/>
                        <a:t>-0.019</a:t>
                      </a:r>
                      <a:endParaRPr sz="2400" b="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US" sz="2400" b="0" dirty="0"/>
                        <a:t>0.964</a:t>
                      </a:r>
                      <a:endParaRPr sz="2400" b="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extLst>
                  <a:ext uri="{0D108BD9-81ED-4DB2-BD59-A6C34878D82A}">
                    <a16:rowId xmlns:a16="http://schemas.microsoft.com/office/drawing/2014/main" val="10008"/>
                  </a:ext>
                </a:extLst>
              </a:tr>
            </a:tbl>
          </a:graphicData>
        </a:graphic>
      </p:graphicFrame>
      <p:sp>
        <p:nvSpPr>
          <p:cNvPr id="11" name="Rectangle 10">
            <a:extLst>
              <a:ext uri="{FF2B5EF4-FFF2-40B4-BE49-F238E27FC236}">
                <a16:creationId xmlns:a16="http://schemas.microsoft.com/office/drawing/2014/main" id="{1B95AB88-2249-414E-ABAB-4CD0CDAB00CF}"/>
              </a:ext>
            </a:extLst>
          </p:cNvPr>
          <p:cNvSpPr/>
          <p:nvPr/>
        </p:nvSpPr>
        <p:spPr>
          <a:xfrm>
            <a:off x="6902283" y="1286975"/>
            <a:ext cx="3142527" cy="553998"/>
          </a:xfrm>
          <a:prstGeom prst="rect">
            <a:avLst/>
          </a:prstGeom>
        </p:spPr>
        <p:txBody>
          <a:bodyPr wrap="none">
            <a:spAutoFit/>
          </a:bodyPr>
          <a:lstStyle/>
          <a:p>
            <a:pPr lvl="0"/>
            <a:r>
              <a:rPr lang="en-AU" sz="3000" dirty="0">
                <a:solidFill>
                  <a:prstClr val="black"/>
                </a:solidFill>
                <a:latin typeface="Bell MT" panose="02020503060305020303" pitchFamily="18" charset="0"/>
                <a:cs typeface="Arial" panose="020B0604020202020204" pitchFamily="34" charset="0"/>
              </a:rPr>
              <a:t>Perplexity = </a:t>
            </a:r>
            <a:r>
              <a:rPr lang="en-AU" sz="3000" dirty="0">
                <a:solidFill>
                  <a:prstClr val="black"/>
                </a:solidFill>
                <a:latin typeface="Times New Roman" panose="02020603050405020304" pitchFamily="18" charset="0"/>
                <a:cs typeface="Times New Roman" panose="02020603050405020304" pitchFamily="18" charset="0"/>
              </a:rPr>
              <a:t>8.544</a:t>
            </a:r>
          </a:p>
        </p:txBody>
      </p:sp>
      <p:sp>
        <p:nvSpPr>
          <p:cNvPr id="12" name="Rectangle 11">
            <a:extLst>
              <a:ext uri="{FF2B5EF4-FFF2-40B4-BE49-F238E27FC236}">
                <a16:creationId xmlns:a16="http://schemas.microsoft.com/office/drawing/2014/main" id="{BC6A4F51-DCE8-4E77-8DB2-BA513CF652EF}"/>
              </a:ext>
            </a:extLst>
          </p:cNvPr>
          <p:cNvSpPr/>
          <p:nvPr/>
        </p:nvSpPr>
        <p:spPr>
          <a:xfrm>
            <a:off x="339052" y="1341538"/>
            <a:ext cx="5419870" cy="4647426"/>
          </a:xfrm>
          <a:prstGeom prst="rect">
            <a:avLst/>
          </a:prstGeom>
        </p:spPr>
        <p:txBody>
          <a:bodyPr wrap="square">
            <a:spAutoFit/>
          </a:bodyPr>
          <a:lstStyle/>
          <a:p>
            <a:pPr lvl="0"/>
            <a:r>
              <a:rPr lang="en-AU" sz="3000" b="1" dirty="0">
                <a:solidFill>
                  <a:prstClr val="black"/>
                </a:solidFill>
                <a:latin typeface="Bell MT" panose="02020503060305020303" pitchFamily="18" charset="0"/>
                <a:cs typeface="Arial" panose="020B0604020202020204" pitchFamily="34" charset="0"/>
              </a:rPr>
              <a:t>Conditional Logit Model</a:t>
            </a:r>
          </a:p>
          <a:p>
            <a:pPr lvl="0"/>
            <a:endParaRPr lang="en-AU" sz="3000" b="1" dirty="0">
              <a:solidFill>
                <a:prstClr val="black"/>
              </a:solidFill>
              <a:latin typeface="Bell MT" panose="02020503060305020303" pitchFamily="18" charset="0"/>
              <a:cs typeface="Arial" panose="020B0604020202020204" pitchFamily="34" charset="0"/>
            </a:endParaRPr>
          </a:p>
          <a:p>
            <a:pPr lvl="0"/>
            <a:r>
              <a:rPr lang="en-AU" sz="3000" dirty="0">
                <a:solidFill>
                  <a:prstClr val="black"/>
                </a:solidFill>
                <a:latin typeface="Bell MT" panose="02020503060305020303" pitchFamily="18" charset="0"/>
                <a:cs typeface="Arial" panose="020B0604020202020204" pitchFamily="34" charset="0"/>
              </a:rPr>
              <a:t>Four Primary Data Streams</a:t>
            </a:r>
          </a:p>
          <a:p>
            <a:pPr lvl="0"/>
            <a:r>
              <a:rPr lang="en-AU" sz="3000" dirty="0">
                <a:solidFill>
                  <a:prstClr val="black"/>
                </a:solidFill>
                <a:latin typeface="Bell MT" panose="02020503060305020303" pitchFamily="18" charset="0"/>
                <a:cs typeface="Arial" panose="020B0604020202020204" pitchFamily="34" charset="0"/>
              </a:rPr>
              <a:t>+ Augmenter Streams</a:t>
            </a:r>
          </a:p>
          <a:p>
            <a:pPr lvl="0"/>
            <a:endParaRPr lang="en-AU" sz="3000" dirty="0">
              <a:solidFill>
                <a:prstClr val="black"/>
              </a:solidFill>
              <a:latin typeface="Bell MT" panose="02020503060305020303" pitchFamily="18" charset="0"/>
              <a:cs typeface="Arial" panose="020B0604020202020204" pitchFamily="34" charset="0"/>
            </a:endParaRPr>
          </a:p>
          <a:p>
            <a:pPr lvl="0"/>
            <a:r>
              <a:rPr lang="en-AU" sz="3000" dirty="0">
                <a:solidFill>
                  <a:prstClr val="black"/>
                </a:solidFill>
                <a:latin typeface="Bell MT" panose="02020503060305020303" pitchFamily="18" charset="0"/>
                <a:cs typeface="Arial" panose="020B0604020202020204" pitchFamily="34" charset="0"/>
              </a:rPr>
              <a:t>Predication (Perplexity) Improves with Augmented Data</a:t>
            </a:r>
          </a:p>
          <a:p>
            <a:pPr lvl="0"/>
            <a:endParaRPr lang="en-AU" sz="2000" dirty="0">
              <a:solidFill>
                <a:prstClr val="black"/>
              </a:solidFill>
              <a:latin typeface="Times New Roman" panose="02020603050405020304" pitchFamily="18" charset="0"/>
              <a:cs typeface="Times New Roman" panose="02020603050405020304" pitchFamily="18" charset="0"/>
            </a:endParaRPr>
          </a:p>
          <a:p>
            <a:pPr lvl="0"/>
            <a:r>
              <a:rPr lang="en-AU" sz="2000" i="1" dirty="0">
                <a:solidFill>
                  <a:prstClr val="black"/>
                </a:solidFill>
                <a:latin typeface="Times New Roman" panose="02020603050405020304" pitchFamily="18" charset="0"/>
                <a:cs typeface="Times New Roman" panose="02020603050405020304" pitchFamily="18" charset="0"/>
              </a:rPr>
              <a:t>Perplexity Guide</a:t>
            </a:r>
          </a:p>
          <a:p>
            <a:pPr lvl="0"/>
            <a:r>
              <a:rPr lang="en-AU" sz="2300" dirty="0">
                <a:solidFill>
                  <a:prstClr val="black"/>
                </a:solidFill>
                <a:latin typeface="Times New Roman" panose="02020603050405020304" pitchFamily="18" charset="0"/>
                <a:cs typeface="Times New Roman" panose="02020603050405020304" pitchFamily="18" charset="0"/>
              </a:rPr>
              <a:t>Uniform Random, Perplexity = 10</a:t>
            </a:r>
          </a:p>
          <a:p>
            <a:pPr lvl="0"/>
            <a:r>
              <a:rPr lang="en-AU" sz="2300" dirty="0">
                <a:solidFill>
                  <a:prstClr val="black"/>
                </a:solidFill>
                <a:latin typeface="Times New Roman" panose="02020603050405020304" pitchFamily="18" charset="0"/>
                <a:cs typeface="Times New Roman" panose="02020603050405020304" pitchFamily="18" charset="0"/>
              </a:rPr>
              <a:t>Perfect Prediction, Perplexity = 1</a:t>
            </a:r>
          </a:p>
        </p:txBody>
      </p:sp>
      <p:pic>
        <p:nvPicPr>
          <p:cNvPr id="10" name="Shape 378">
            <a:extLst>
              <a:ext uri="{FF2B5EF4-FFF2-40B4-BE49-F238E27FC236}">
                <a16:creationId xmlns:a16="http://schemas.microsoft.com/office/drawing/2014/main" id="{B92DAD27-FED1-4531-8FC4-E5085780DBC3}"/>
              </a:ext>
            </a:extLst>
          </p:cNvPr>
          <p:cNvPicPr preferRelativeResize="0"/>
          <p:nvPr/>
        </p:nvPicPr>
        <p:blipFill>
          <a:blip r:embed="rId4">
            <a:alphaModFix/>
          </a:blip>
          <a:stretch>
            <a:fillRect/>
          </a:stretch>
        </p:blipFill>
        <p:spPr>
          <a:xfrm>
            <a:off x="11150600" y="1"/>
            <a:ext cx="1041400" cy="1026942"/>
          </a:xfrm>
          <a:prstGeom prst="rect">
            <a:avLst/>
          </a:prstGeom>
          <a:noFill/>
          <a:ln>
            <a:noFill/>
          </a:ln>
        </p:spPr>
      </p:pic>
    </p:spTree>
    <p:extLst>
      <p:ext uri="{BB962C8B-B14F-4D97-AF65-F5344CB8AC3E}">
        <p14:creationId xmlns:p14="http://schemas.microsoft.com/office/powerpoint/2010/main" val="2087835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BC3DA6BE-8796-4231-AC27-77F369659084}"/>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Day Discrimination Analysis</a:t>
            </a:r>
          </a:p>
        </p:txBody>
      </p:sp>
      <p:sp>
        <p:nvSpPr>
          <p:cNvPr id="12" name="Rectangle 11">
            <a:extLst>
              <a:ext uri="{FF2B5EF4-FFF2-40B4-BE49-F238E27FC236}">
                <a16:creationId xmlns:a16="http://schemas.microsoft.com/office/drawing/2014/main" id="{BC6A4F51-DCE8-4E77-8DB2-BA513CF652EF}"/>
              </a:ext>
            </a:extLst>
          </p:cNvPr>
          <p:cNvSpPr/>
          <p:nvPr/>
        </p:nvSpPr>
        <p:spPr>
          <a:xfrm>
            <a:off x="339052" y="1341538"/>
            <a:ext cx="5019332" cy="4862870"/>
          </a:xfrm>
          <a:prstGeom prst="rect">
            <a:avLst/>
          </a:prstGeom>
        </p:spPr>
        <p:txBody>
          <a:bodyPr wrap="square">
            <a:spAutoFit/>
          </a:bodyPr>
          <a:lstStyle/>
          <a:p>
            <a:pPr lvl="0"/>
            <a:r>
              <a:rPr lang="en-AU" sz="3000" b="1" dirty="0">
                <a:solidFill>
                  <a:prstClr val="black"/>
                </a:solidFill>
                <a:latin typeface="Bell MT" panose="02020503060305020303" pitchFamily="18" charset="0"/>
                <a:cs typeface="Arial" panose="020B0604020202020204" pitchFamily="34" charset="0"/>
              </a:rPr>
              <a:t>Moon Phase </a:t>
            </a:r>
            <a:r>
              <a:rPr lang="en-AU" sz="2500" b="1" dirty="0">
                <a:solidFill>
                  <a:prstClr val="black"/>
                </a:solidFill>
                <a:latin typeface="Bell MT" panose="02020503060305020303" pitchFamily="18" charset="0"/>
                <a:cs typeface="Arial" panose="020B0604020202020204" pitchFamily="34" charset="0"/>
              </a:rPr>
              <a:t>( </a:t>
            </a:r>
            <a:r>
              <a:rPr lang="en-AU" sz="2500" b="1" dirty="0">
                <a:solidFill>
                  <a:prstClr val="black"/>
                </a:solidFill>
                <a:latin typeface="Times New Roman" panose="02020603050405020304" pitchFamily="18" charset="0"/>
                <a:cs typeface="Times New Roman" panose="02020603050405020304" pitchFamily="18" charset="0"/>
              </a:rPr>
              <a:t>-0.736</a:t>
            </a:r>
            <a:r>
              <a:rPr lang="en-AU" sz="2500" b="1" dirty="0">
                <a:solidFill>
                  <a:prstClr val="black"/>
                </a:solidFill>
                <a:latin typeface="Bell MT" panose="02020503060305020303" pitchFamily="18" charset="0"/>
                <a:cs typeface="Arial" panose="020B0604020202020204" pitchFamily="34" charset="0"/>
              </a:rPr>
              <a:t>, </a:t>
            </a:r>
            <a:r>
              <a:rPr lang="en-AU" sz="2500" b="1" i="1" dirty="0">
                <a:solidFill>
                  <a:prstClr val="black"/>
                </a:solidFill>
                <a:latin typeface="Times New Roman" panose="02020603050405020304" pitchFamily="18" charset="0"/>
                <a:cs typeface="Times New Roman" panose="02020603050405020304" pitchFamily="18" charset="0"/>
              </a:rPr>
              <a:t>p </a:t>
            </a:r>
            <a:r>
              <a:rPr lang="en-AU" sz="2500" b="1" dirty="0">
                <a:solidFill>
                  <a:prstClr val="black"/>
                </a:solidFill>
                <a:latin typeface="Times New Roman" panose="02020603050405020304" pitchFamily="18" charset="0"/>
                <a:cs typeface="Times New Roman" panose="02020603050405020304" pitchFamily="18" charset="0"/>
              </a:rPr>
              <a:t>= 0.027</a:t>
            </a:r>
            <a:r>
              <a:rPr lang="en-AU" sz="2500" b="1" dirty="0">
                <a:solidFill>
                  <a:prstClr val="black"/>
                </a:solidFill>
                <a:latin typeface="Bell MT" panose="02020503060305020303" pitchFamily="18" charset="0"/>
                <a:cs typeface="Times New Roman" panose="02020603050405020304" pitchFamily="18" charset="0"/>
              </a:rPr>
              <a:t>*</a:t>
            </a:r>
            <a:r>
              <a:rPr lang="en-AU" sz="2500" b="1" dirty="0">
                <a:solidFill>
                  <a:prstClr val="black"/>
                </a:solidFill>
                <a:latin typeface="Times New Roman" panose="02020603050405020304" pitchFamily="18" charset="0"/>
                <a:cs typeface="Times New Roman" panose="02020603050405020304" pitchFamily="18" charset="0"/>
              </a:rPr>
              <a:t>)</a:t>
            </a:r>
          </a:p>
          <a:p>
            <a:pPr lvl="0"/>
            <a:endParaRPr lang="en-AU" sz="3000" b="1" dirty="0">
              <a:solidFill>
                <a:prstClr val="black"/>
              </a:solidFill>
              <a:latin typeface="Bell MT" panose="02020503060305020303" pitchFamily="18" charset="0"/>
              <a:cs typeface="Arial" panose="020B0604020202020204" pitchFamily="34" charset="0"/>
            </a:endParaRPr>
          </a:p>
          <a:p>
            <a:pPr lvl="0"/>
            <a:r>
              <a:rPr lang="en-AU" sz="3000" b="1" dirty="0">
                <a:solidFill>
                  <a:prstClr val="black"/>
                </a:solidFill>
                <a:latin typeface="Bell MT" panose="02020503060305020303" pitchFamily="18" charset="0"/>
                <a:cs typeface="Arial" panose="020B0604020202020204" pitchFamily="34" charset="0"/>
              </a:rPr>
              <a:t>Primary (</a:t>
            </a:r>
            <a:r>
              <a:rPr lang="en-AU" sz="3000" b="1" dirty="0">
                <a:solidFill>
                  <a:prstClr val="black"/>
                </a:solidFill>
                <a:latin typeface="Times New Roman" panose="02020603050405020304" pitchFamily="18" charset="0"/>
                <a:cs typeface="Times New Roman" panose="02020603050405020304" pitchFamily="18" charset="0"/>
              </a:rPr>
              <a:t>1</a:t>
            </a:r>
            <a:r>
              <a:rPr lang="en-AU" sz="3000" b="1" dirty="0">
                <a:solidFill>
                  <a:prstClr val="black"/>
                </a:solidFill>
                <a:latin typeface="Bell MT" panose="02020503060305020303" pitchFamily="18" charset="0"/>
                <a:cs typeface="Arial" panose="020B0604020202020204" pitchFamily="34" charset="0"/>
              </a:rPr>
              <a:t> Night per Cycle)</a:t>
            </a:r>
          </a:p>
          <a:p>
            <a:pPr lvl="0"/>
            <a:r>
              <a:rPr lang="en-AU" sz="2500" dirty="0">
                <a:solidFill>
                  <a:prstClr val="black"/>
                </a:solidFill>
                <a:latin typeface="Bell MT" panose="02020503060305020303" pitchFamily="18" charset="0"/>
                <a:cs typeface="Arial" panose="020B0604020202020204" pitchFamily="34" charset="0"/>
              </a:rPr>
              <a:t>New Moon, First Quarter, </a:t>
            </a:r>
            <a:br>
              <a:rPr lang="en-AU" sz="2500" dirty="0">
                <a:solidFill>
                  <a:prstClr val="black"/>
                </a:solidFill>
                <a:latin typeface="Bell MT" panose="02020503060305020303" pitchFamily="18" charset="0"/>
                <a:cs typeface="Arial" panose="020B0604020202020204" pitchFamily="34" charset="0"/>
              </a:rPr>
            </a:br>
            <a:r>
              <a:rPr lang="en-AU" sz="2500" dirty="0">
                <a:solidFill>
                  <a:prstClr val="black"/>
                </a:solidFill>
                <a:latin typeface="Bell MT" panose="02020503060305020303" pitchFamily="18" charset="0"/>
                <a:cs typeface="Arial" panose="020B0604020202020204" pitchFamily="34" charset="0"/>
              </a:rPr>
              <a:t>Full Moon, Last Quarter</a:t>
            </a:r>
          </a:p>
          <a:p>
            <a:pPr lvl="0"/>
            <a:endParaRPr lang="en-AU" sz="3000" b="1" dirty="0">
              <a:solidFill>
                <a:prstClr val="black"/>
              </a:solidFill>
              <a:latin typeface="Bell MT" panose="02020503060305020303" pitchFamily="18" charset="0"/>
              <a:cs typeface="Arial" panose="020B0604020202020204" pitchFamily="34" charset="0"/>
            </a:endParaRPr>
          </a:p>
          <a:p>
            <a:pPr lvl="0"/>
            <a:r>
              <a:rPr lang="en-AU" sz="3000" b="1" dirty="0">
                <a:solidFill>
                  <a:prstClr val="black"/>
                </a:solidFill>
                <a:latin typeface="Bell MT" panose="02020503060305020303" pitchFamily="18" charset="0"/>
                <a:cs typeface="Arial" panose="020B0604020202020204" pitchFamily="34" charset="0"/>
              </a:rPr>
              <a:t>Intermediary (</a:t>
            </a:r>
            <a:r>
              <a:rPr lang="en-AU" sz="3000" b="1" dirty="0">
                <a:solidFill>
                  <a:prstClr val="black"/>
                </a:solidFill>
                <a:latin typeface="Times New Roman" panose="02020603050405020304" pitchFamily="18" charset="0"/>
                <a:cs typeface="Times New Roman" panose="02020603050405020304" pitchFamily="18" charset="0"/>
              </a:rPr>
              <a:t>5-7</a:t>
            </a:r>
            <a:r>
              <a:rPr lang="en-AU" sz="3000" b="1" dirty="0">
                <a:solidFill>
                  <a:prstClr val="black"/>
                </a:solidFill>
                <a:latin typeface="Bell MT" panose="02020503060305020303" pitchFamily="18" charset="0"/>
                <a:cs typeface="Arial" panose="020B0604020202020204" pitchFamily="34" charset="0"/>
              </a:rPr>
              <a:t> Nights per Cycle)</a:t>
            </a:r>
          </a:p>
          <a:p>
            <a:pPr lvl="0"/>
            <a:r>
              <a:rPr lang="en-AU" sz="2500" dirty="0">
                <a:solidFill>
                  <a:prstClr val="black"/>
                </a:solidFill>
                <a:latin typeface="Bell MT" panose="02020503060305020303" pitchFamily="18" charset="0"/>
                <a:cs typeface="Arial" panose="020B0604020202020204" pitchFamily="34" charset="0"/>
              </a:rPr>
              <a:t>Waxing Gibbous, Waning Gibbous, Waxing Crescent, Waning Crescent</a:t>
            </a:r>
          </a:p>
          <a:p>
            <a:pPr lvl="0"/>
            <a:endParaRPr lang="en-AU" sz="3000" b="1" dirty="0">
              <a:solidFill>
                <a:prstClr val="black"/>
              </a:solidFill>
              <a:latin typeface="Bell MT" panose="02020503060305020303" pitchFamily="18" charset="0"/>
              <a:cs typeface="Arial" panose="020B0604020202020204" pitchFamily="34" charset="0"/>
            </a:endParaRPr>
          </a:p>
        </p:txBody>
      </p:sp>
      <p:pic>
        <p:nvPicPr>
          <p:cNvPr id="3" name="Picture 2">
            <a:extLst>
              <a:ext uri="{FF2B5EF4-FFF2-40B4-BE49-F238E27FC236}">
                <a16:creationId xmlns:a16="http://schemas.microsoft.com/office/drawing/2014/main" id="{D1D9E5AC-9A23-4571-A9E6-903484FACE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5131" y="2572885"/>
            <a:ext cx="6176565" cy="2077572"/>
          </a:xfrm>
          <a:prstGeom prst="rect">
            <a:avLst/>
          </a:prstGeom>
        </p:spPr>
      </p:pic>
      <p:sp>
        <p:nvSpPr>
          <p:cNvPr id="8" name="Rectangle 7">
            <a:extLst>
              <a:ext uri="{FF2B5EF4-FFF2-40B4-BE49-F238E27FC236}">
                <a16:creationId xmlns:a16="http://schemas.microsoft.com/office/drawing/2014/main" id="{87BF02C9-1A07-4160-8156-5D76EA38A6D5}"/>
              </a:ext>
            </a:extLst>
          </p:cNvPr>
          <p:cNvSpPr/>
          <p:nvPr/>
        </p:nvSpPr>
        <p:spPr>
          <a:xfrm>
            <a:off x="5655279" y="1975345"/>
            <a:ext cx="6456268" cy="553998"/>
          </a:xfrm>
          <a:prstGeom prst="rect">
            <a:avLst/>
          </a:prstGeom>
        </p:spPr>
        <p:txBody>
          <a:bodyPr wrap="square">
            <a:spAutoFit/>
          </a:bodyPr>
          <a:lstStyle/>
          <a:p>
            <a:pPr lvl="0" algn="ctr"/>
            <a:r>
              <a:rPr lang="en-AU" sz="3000" dirty="0">
                <a:solidFill>
                  <a:prstClr val="black"/>
                </a:solidFill>
                <a:latin typeface="Bell MT" panose="02020503060305020303" pitchFamily="18" charset="0"/>
                <a:cs typeface="Arial" panose="020B0604020202020204" pitchFamily="34" charset="0"/>
              </a:rPr>
              <a:t>Moon phase may be a proxy for time</a:t>
            </a:r>
          </a:p>
        </p:txBody>
      </p:sp>
      <p:pic>
        <p:nvPicPr>
          <p:cNvPr id="9" name="Shape 378">
            <a:extLst>
              <a:ext uri="{FF2B5EF4-FFF2-40B4-BE49-F238E27FC236}">
                <a16:creationId xmlns:a16="http://schemas.microsoft.com/office/drawing/2014/main" id="{628589B6-8385-476A-8EF5-A856F3963B0B}"/>
              </a:ext>
            </a:extLst>
          </p:cNvPr>
          <p:cNvPicPr preferRelativeResize="0"/>
          <p:nvPr/>
        </p:nvPicPr>
        <p:blipFill>
          <a:blip r:embed="rId5">
            <a:alphaModFix/>
          </a:blip>
          <a:stretch>
            <a:fillRect/>
          </a:stretch>
        </p:blipFill>
        <p:spPr>
          <a:xfrm>
            <a:off x="11150600" y="1"/>
            <a:ext cx="1041400" cy="1026942"/>
          </a:xfrm>
          <a:prstGeom prst="rect">
            <a:avLst/>
          </a:prstGeom>
          <a:noFill/>
          <a:ln>
            <a:noFill/>
          </a:ln>
        </p:spPr>
      </p:pic>
    </p:spTree>
    <p:extLst>
      <p:ext uri="{BB962C8B-B14F-4D97-AF65-F5344CB8AC3E}">
        <p14:creationId xmlns:p14="http://schemas.microsoft.com/office/powerpoint/2010/main" val="3624224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BC3DA6BE-8796-4231-AC27-77F369659084}"/>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Day Discrimination Analysis</a:t>
            </a:r>
          </a:p>
        </p:txBody>
      </p:sp>
      <p:graphicFrame>
        <p:nvGraphicFramePr>
          <p:cNvPr id="9" name="Shape 351">
            <a:extLst>
              <a:ext uri="{FF2B5EF4-FFF2-40B4-BE49-F238E27FC236}">
                <a16:creationId xmlns:a16="http://schemas.microsoft.com/office/drawing/2014/main" id="{19BD7C77-5D4A-4B49-8590-373F4B8EB2FB}"/>
              </a:ext>
            </a:extLst>
          </p:cNvPr>
          <p:cNvGraphicFramePr/>
          <p:nvPr>
            <p:extLst>
              <p:ext uri="{D42A27DB-BD31-4B8C-83A1-F6EECF244321}">
                <p14:modId xmlns:p14="http://schemas.microsoft.com/office/powerpoint/2010/main" val="315543009"/>
              </p:ext>
            </p:extLst>
          </p:nvPr>
        </p:nvGraphicFramePr>
        <p:xfrm>
          <a:off x="5758922" y="1618537"/>
          <a:ext cx="6030968" cy="4576815"/>
        </p:xfrm>
        <a:graphic>
          <a:graphicData uri="http://schemas.openxmlformats.org/drawingml/2006/table">
            <a:tbl>
              <a:tblPr>
                <a:noFill/>
              </a:tblPr>
              <a:tblGrid>
                <a:gridCol w="2511583">
                  <a:extLst>
                    <a:ext uri="{9D8B030D-6E8A-4147-A177-3AD203B41FA5}">
                      <a16:colId xmlns:a16="http://schemas.microsoft.com/office/drawing/2014/main" val="20000"/>
                    </a:ext>
                  </a:extLst>
                </a:gridCol>
                <a:gridCol w="1509062">
                  <a:extLst>
                    <a:ext uri="{9D8B030D-6E8A-4147-A177-3AD203B41FA5}">
                      <a16:colId xmlns:a16="http://schemas.microsoft.com/office/drawing/2014/main" val="20001"/>
                    </a:ext>
                  </a:extLst>
                </a:gridCol>
                <a:gridCol w="2010323">
                  <a:extLst>
                    <a:ext uri="{9D8B030D-6E8A-4147-A177-3AD203B41FA5}">
                      <a16:colId xmlns:a16="http://schemas.microsoft.com/office/drawing/2014/main" val="20002"/>
                    </a:ext>
                  </a:extLst>
                </a:gridCol>
              </a:tblGrid>
              <a:tr h="386794">
                <a:tc>
                  <a:txBody>
                    <a:bodyPr/>
                    <a:lstStyle/>
                    <a:p>
                      <a:pPr marL="0" lvl="0" indent="0" rtl="0">
                        <a:spcBef>
                          <a:spcPts val="0"/>
                        </a:spcBef>
                        <a:spcAft>
                          <a:spcPts val="0"/>
                        </a:spcAft>
                        <a:buNone/>
                      </a:pPr>
                      <a:r>
                        <a:rPr lang="en-AU" sz="2000" dirty="0"/>
                        <a:t>Data</a:t>
                      </a:r>
                      <a:endParaRPr sz="200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2000" dirty="0"/>
                        <a:t>Param</a:t>
                      </a:r>
                      <a:endParaRPr sz="200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US" sz="2000" i="1" dirty="0"/>
                        <a:t>p</a:t>
                      </a:r>
                      <a:r>
                        <a:rPr lang="en-US" sz="2000" dirty="0"/>
                        <a:t> values</a:t>
                      </a:r>
                      <a:endParaRPr sz="200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80911">
                <a:tc>
                  <a:txBody>
                    <a:bodyPr/>
                    <a:lstStyle/>
                    <a:p>
                      <a:pPr marL="0" lvl="0" indent="0" rtl="0">
                        <a:lnSpc>
                          <a:spcPct val="115000"/>
                        </a:lnSpc>
                        <a:spcBef>
                          <a:spcPts val="0"/>
                        </a:spcBef>
                        <a:spcAft>
                          <a:spcPts val="0"/>
                        </a:spcAft>
                        <a:buNone/>
                      </a:pPr>
                      <a:r>
                        <a:rPr lang="en-US" sz="2000" dirty="0"/>
                        <a:t>GPS</a:t>
                      </a:r>
                      <a:endParaRPr sz="200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tc>
                  <a:txBody>
                    <a:bodyPr/>
                    <a:lstStyle/>
                    <a:p>
                      <a:pPr marL="0" lvl="0" indent="0" algn="r" rtl="0">
                        <a:lnSpc>
                          <a:spcPct val="115000"/>
                        </a:lnSpc>
                        <a:spcBef>
                          <a:spcPts val="0"/>
                        </a:spcBef>
                        <a:spcAft>
                          <a:spcPts val="0"/>
                        </a:spcAft>
                        <a:buNone/>
                      </a:pPr>
                      <a:r>
                        <a:rPr lang="en-US" sz="2000"/>
                        <a:t>-1.067</a:t>
                      </a:r>
                      <a:endParaRPr sz="2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tc>
                  <a:txBody>
                    <a:bodyPr/>
                    <a:lstStyle/>
                    <a:p>
                      <a:pPr marL="0" lvl="0" indent="0" algn="r" rtl="0">
                        <a:lnSpc>
                          <a:spcPct val="115000"/>
                        </a:lnSpc>
                        <a:spcBef>
                          <a:spcPts val="0"/>
                        </a:spcBef>
                        <a:spcAft>
                          <a:spcPts val="0"/>
                        </a:spcAft>
                        <a:buNone/>
                      </a:pPr>
                      <a:r>
                        <a:rPr lang="en-US" sz="2000"/>
                        <a:t>0.001*</a:t>
                      </a:r>
                      <a:endParaRPr sz="2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r h="380911">
                <a:tc>
                  <a:txBody>
                    <a:bodyPr/>
                    <a:lstStyle/>
                    <a:p>
                      <a:pPr marL="0" lvl="0" indent="0" rtl="0">
                        <a:lnSpc>
                          <a:spcPct val="115000"/>
                        </a:lnSpc>
                        <a:spcBef>
                          <a:spcPts val="0"/>
                        </a:spcBef>
                        <a:spcAft>
                          <a:spcPts val="0"/>
                        </a:spcAft>
                        <a:buNone/>
                      </a:pPr>
                      <a:r>
                        <a:rPr lang="en-US" sz="2000" dirty="0"/>
                        <a:t>Audio</a:t>
                      </a:r>
                      <a:endParaRPr sz="200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tc>
                  <a:txBody>
                    <a:bodyPr/>
                    <a:lstStyle/>
                    <a:p>
                      <a:pPr marL="0" lvl="0" indent="0" algn="r" rtl="0">
                        <a:lnSpc>
                          <a:spcPct val="115000"/>
                        </a:lnSpc>
                        <a:spcBef>
                          <a:spcPts val="0"/>
                        </a:spcBef>
                        <a:spcAft>
                          <a:spcPts val="0"/>
                        </a:spcAft>
                        <a:buNone/>
                      </a:pPr>
                      <a:r>
                        <a:rPr lang="en-US" sz="2000"/>
                        <a:t>-0.814</a:t>
                      </a:r>
                      <a:endParaRPr sz="2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tc>
                  <a:txBody>
                    <a:bodyPr/>
                    <a:lstStyle/>
                    <a:p>
                      <a:pPr marL="0" lvl="0" indent="0" algn="r" rtl="0">
                        <a:lnSpc>
                          <a:spcPct val="115000"/>
                        </a:lnSpc>
                        <a:spcBef>
                          <a:spcPts val="0"/>
                        </a:spcBef>
                        <a:spcAft>
                          <a:spcPts val="0"/>
                        </a:spcAft>
                        <a:buNone/>
                      </a:pPr>
                      <a:r>
                        <a:rPr lang="en-US" sz="2000"/>
                        <a:t>0.003*</a:t>
                      </a:r>
                      <a:endParaRPr sz="2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2"/>
                  </a:ext>
                </a:extLst>
              </a:tr>
              <a:tr h="380911">
                <a:tc>
                  <a:txBody>
                    <a:bodyPr/>
                    <a:lstStyle/>
                    <a:p>
                      <a:pPr marL="0" lvl="0" indent="0" rtl="0">
                        <a:lnSpc>
                          <a:spcPct val="115000"/>
                        </a:lnSpc>
                        <a:spcBef>
                          <a:spcPts val="0"/>
                        </a:spcBef>
                        <a:spcAft>
                          <a:spcPts val="0"/>
                        </a:spcAft>
                        <a:buNone/>
                      </a:pPr>
                      <a:r>
                        <a:rPr lang="en-US" sz="2000" dirty="0"/>
                        <a:t>Accel</a:t>
                      </a:r>
                      <a:endParaRPr sz="200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tc>
                  <a:txBody>
                    <a:bodyPr/>
                    <a:lstStyle/>
                    <a:p>
                      <a:pPr marL="0" lvl="0" indent="0" algn="r" rtl="0">
                        <a:lnSpc>
                          <a:spcPct val="115000"/>
                        </a:lnSpc>
                        <a:spcBef>
                          <a:spcPts val="0"/>
                        </a:spcBef>
                        <a:spcAft>
                          <a:spcPts val="0"/>
                        </a:spcAft>
                        <a:buNone/>
                      </a:pPr>
                      <a:r>
                        <a:rPr lang="en-US" sz="2000"/>
                        <a:t>1.116</a:t>
                      </a:r>
                      <a:endParaRPr sz="2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tc>
                  <a:txBody>
                    <a:bodyPr/>
                    <a:lstStyle/>
                    <a:p>
                      <a:pPr marL="0" lvl="0" indent="0" algn="r" rtl="0">
                        <a:lnSpc>
                          <a:spcPct val="115000"/>
                        </a:lnSpc>
                        <a:spcBef>
                          <a:spcPts val="0"/>
                        </a:spcBef>
                        <a:spcAft>
                          <a:spcPts val="0"/>
                        </a:spcAft>
                        <a:buNone/>
                      </a:pPr>
                      <a:r>
                        <a:rPr lang="en-US" sz="2000"/>
                        <a:t>0.001*</a:t>
                      </a:r>
                      <a:endParaRPr sz="2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3"/>
                  </a:ext>
                </a:extLst>
              </a:tr>
              <a:tr h="380911">
                <a:tc>
                  <a:txBody>
                    <a:bodyPr/>
                    <a:lstStyle/>
                    <a:p>
                      <a:pPr marL="0" lvl="0" indent="0" rtl="0">
                        <a:lnSpc>
                          <a:spcPct val="115000"/>
                        </a:lnSpc>
                        <a:spcBef>
                          <a:spcPts val="0"/>
                        </a:spcBef>
                        <a:spcAft>
                          <a:spcPts val="0"/>
                        </a:spcAft>
                        <a:buNone/>
                      </a:pPr>
                      <a:r>
                        <a:rPr lang="en-US" sz="2000" dirty="0"/>
                        <a:t>Image</a:t>
                      </a:r>
                      <a:endParaRPr sz="200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tc>
                  <a:txBody>
                    <a:bodyPr/>
                    <a:lstStyle/>
                    <a:p>
                      <a:pPr marL="0" lvl="0" indent="0" algn="r" rtl="0">
                        <a:lnSpc>
                          <a:spcPct val="115000"/>
                        </a:lnSpc>
                        <a:spcBef>
                          <a:spcPts val="0"/>
                        </a:spcBef>
                        <a:spcAft>
                          <a:spcPts val="0"/>
                        </a:spcAft>
                        <a:buNone/>
                      </a:pPr>
                      <a:r>
                        <a:rPr lang="en-US" sz="2000"/>
                        <a:t>-0.399</a:t>
                      </a:r>
                      <a:endParaRPr sz="2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tc>
                  <a:txBody>
                    <a:bodyPr/>
                    <a:lstStyle/>
                    <a:p>
                      <a:pPr marL="0" lvl="0" indent="0" algn="r" rtl="0">
                        <a:lnSpc>
                          <a:spcPct val="115000"/>
                        </a:lnSpc>
                        <a:spcBef>
                          <a:spcPts val="0"/>
                        </a:spcBef>
                        <a:spcAft>
                          <a:spcPts val="0"/>
                        </a:spcAft>
                        <a:buNone/>
                      </a:pPr>
                      <a:r>
                        <a:rPr lang="en-US" sz="2000"/>
                        <a:t>0.07</a:t>
                      </a:r>
                      <a:endParaRPr sz="2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4"/>
                  </a:ext>
                </a:extLst>
              </a:tr>
              <a:tr h="380911">
                <a:tc>
                  <a:txBody>
                    <a:bodyPr/>
                    <a:lstStyle/>
                    <a:p>
                      <a:pPr marL="0" lvl="0" indent="0" rtl="0">
                        <a:lnSpc>
                          <a:spcPct val="115000"/>
                        </a:lnSpc>
                        <a:spcBef>
                          <a:spcPts val="0"/>
                        </a:spcBef>
                        <a:spcAft>
                          <a:spcPts val="0"/>
                        </a:spcAft>
                        <a:buNone/>
                      </a:pPr>
                      <a:r>
                        <a:rPr lang="en-US" sz="2000" dirty="0"/>
                        <a:t>Moon Phase</a:t>
                      </a:r>
                      <a:endParaRPr sz="200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US" sz="2000"/>
                        <a:t>-0.662</a:t>
                      </a:r>
                      <a:endParaRPr sz="2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US" sz="2000"/>
                        <a:t>0.072</a:t>
                      </a:r>
                      <a:endParaRPr sz="2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extLst>
                  <a:ext uri="{0D108BD9-81ED-4DB2-BD59-A6C34878D82A}">
                    <a16:rowId xmlns:a16="http://schemas.microsoft.com/office/drawing/2014/main" val="10005"/>
                  </a:ext>
                </a:extLst>
              </a:tr>
              <a:tr h="380911">
                <a:tc>
                  <a:txBody>
                    <a:bodyPr/>
                    <a:lstStyle/>
                    <a:p>
                      <a:pPr marL="0" lvl="0" indent="0" rtl="0">
                        <a:lnSpc>
                          <a:spcPct val="115000"/>
                        </a:lnSpc>
                        <a:spcBef>
                          <a:spcPts val="0"/>
                        </a:spcBef>
                        <a:spcAft>
                          <a:spcPts val="0"/>
                        </a:spcAft>
                        <a:buNone/>
                      </a:pPr>
                      <a:r>
                        <a:rPr lang="en-US" sz="2000" dirty="0"/>
                        <a:t>Temperature</a:t>
                      </a:r>
                      <a:endParaRPr sz="200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US" sz="2000"/>
                        <a:t>-0.028</a:t>
                      </a:r>
                      <a:endParaRPr sz="2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US" sz="2000"/>
                        <a:t>0.172</a:t>
                      </a:r>
                      <a:endParaRPr sz="2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extLst>
                  <a:ext uri="{0D108BD9-81ED-4DB2-BD59-A6C34878D82A}">
                    <a16:rowId xmlns:a16="http://schemas.microsoft.com/office/drawing/2014/main" val="10006"/>
                  </a:ext>
                </a:extLst>
              </a:tr>
              <a:tr h="380911">
                <a:tc>
                  <a:txBody>
                    <a:bodyPr/>
                    <a:lstStyle/>
                    <a:p>
                      <a:pPr marL="0" lvl="0" indent="0" rtl="0">
                        <a:lnSpc>
                          <a:spcPct val="115000"/>
                        </a:lnSpc>
                        <a:spcBef>
                          <a:spcPts val="0"/>
                        </a:spcBef>
                        <a:spcAft>
                          <a:spcPts val="0"/>
                        </a:spcAft>
                        <a:buNone/>
                      </a:pPr>
                      <a:r>
                        <a:rPr lang="en-US" sz="2000" dirty="0"/>
                        <a:t>Audio Classifier</a:t>
                      </a:r>
                      <a:endParaRPr sz="200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US" sz="2000"/>
                        <a:t>-0.386</a:t>
                      </a:r>
                      <a:endParaRPr sz="2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US" sz="2000"/>
                        <a:t>0.245</a:t>
                      </a:r>
                      <a:endParaRPr sz="2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extLst>
                  <a:ext uri="{0D108BD9-81ED-4DB2-BD59-A6C34878D82A}">
                    <a16:rowId xmlns:a16="http://schemas.microsoft.com/office/drawing/2014/main" val="10007"/>
                  </a:ext>
                </a:extLst>
              </a:tr>
              <a:tr h="380911">
                <a:tc>
                  <a:txBody>
                    <a:bodyPr/>
                    <a:lstStyle/>
                    <a:p>
                      <a:pPr marL="0" lvl="0" indent="0" rtl="0">
                        <a:lnSpc>
                          <a:spcPct val="115000"/>
                        </a:lnSpc>
                        <a:spcBef>
                          <a:spcPts val="0"/>
                        </a:spcBef>
                        <a:spcAft>
                          <a:spcPts val="0"/>
                        </a:spcAft>
                        <a:buNone/>
                      </a:pPr>
                      <a:r>
                        <a:rPr lang="en-US" sz="2000" dirty="0"/>
                        <a:t>Weather</a:t>
                      </a:r>
                      <a:endParaRPr sz="200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US" sz="2000"/>
                        <a:t>0.042</a:t>
                      </a:r>
                      <a:endParaRPr sz="2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tc>
                  <a:txBody>
                    <a:bodyPr/>
                    <a:lstStyle/>
                    <a:p>
                      <a:pPr marL="0" lvl="0" indent="0" algn="r" rtl="0">
                        <a:lnSpc>
                          <a:spcPct val="115000"/>
                        </a:lnSpc>
                        <a:spcBef>
                          <a:spcPts val="0"/>
                        </a:spcBef>
                        <a:spcAft>
                          <a:spcPts val="0"/>
                        </a:spcAft>
                        <a:buNone/>
                      </a:pPr>
                      <a:r>
                        <a:rPr lang="en-US" sz="2000"/>
                        <a:t>0.922</a:t>
                      </a:r>
                      <a:endParaRPr sz="2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9999"/>
                    </a:solidFill>
                  </a:tcPr>
                </a:tc>
                <a:extLst>
                  <a:ext uri="{0D108BD9-81ED-4DB2-BD59-A6C34878D82A}">
                    <a16:rowId xmlns:a16="http://schemas.microsoft.com/office/drawing/2014/main" val="10008"/>
                  </a:ext>
                </a:extLst>
              </a:tr>
              <a:tr h="380911">
                <a:tc>
                  <a:txBody>
                    <a:bodyPr/>
                    <a:lstStyle/>
                    <a:p>
                      <a:pPr marL="0" lvl="0" indent="0" rtl="0">
                        <a:lnSpc>
                          <a:spcPct val="115000"/>
                        </a:lnSpc>
                        <a:spcBef>
                          <a:spcPts val="0"/>
                        </a:spcBef>
                        <a:spcAft>
                          <a:spcPts val="0"/>
                        </a:spcAft>
                        <a:buNone/>
                      </a:pPr>
                      <a:r>
                        <a:rPr lang="en-US" sz="2000" dirty="0"/>
                        <a:t>Time of Day</a:t>
                      </a:r>
                      <a:endParaRPr sz="200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4C2F4"/>
                    </a:solidFill>
                  </a:tcPr>
                </a:tc>
                <a:tc>
                  <a:txBody>
                    <a:bodyPr/>
                    <a:lstStyle/>
                    <a:p>
                      <a:pPr marL="0" lvl="0" indent="0" algn="r" rtl="0">
                        <a:lnSpc>
                          <a:spcPct val="115000"/>
                        </a:lnSpc>
                        <a:spcBef>
                          <a:spcPts val="0"/>
                        </a:spcBef>
                        <a:spcAft>
                          <a:spcPts val="0"/>
                        </a:spcAft>
                        <a:buNone/>
                      </a:pPr>
                      <a:r>
                        <a:rPr lang="en-US" sz="2000"/>
                        <a:t>-0.53</a:t>
                      </a:r>
                      <a:endParaRPr sz="2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4C2F4"/>
                    </a:solidFill>
                  </a:tcPr>
                </a:tc>
                <a:tc>
                  <a:txBody>
                    <a:bodyPr/>
                    <a:lstStyle/>
                    <a:p>
                      <a:pPr marL="0" lvl="0" indent="0" algn="r" rtl="0">
                        <a:lnSpc>
                          <a:spcPct val="115000"/>
                        </a:lnSpc>
                        <a:spcBef>
                          <a:spcPts val="0"/>
                        </a:spcBef>
                        <a:spcAft>
                          <a:spcPts val="0"/>
                        </a:spcAft>
                        <a:buNone/>
                      </a:pPr>
                      <a:r>
                        <a:rPr lang="en-US" sz="2000"/>
                        <a:t>0.089</a:t>
                      </a:r>
                      <a:endParaRPr sz="2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4C2F4"/>
                    </a:solidFill>
                  </a:tcPr>
                </a:tc>
                <a:extLst>
                  <a:ext uri="{0D108BD9-81ED-4DB2-BD59-A6C34878D82A}">
                    <a16:rowId xmlns:a16="http://schemas.microsoft.com/office/drawing/2014/main" val="10009"/>
                  </a:ext>
                </a:extLst>
              </a:tr>
              <a:tr h="380911">
                <a:tc>
                  <a:txBody>
                    <a:bodyPr/>
                    <a:lstStyle/>
                    <a:p>
                      <a:pPr marL="0" lvl="0" indent="0" rtl="0">
                        <a:lnSpc>
                          <a:spcPct val="115000"/>
                        </a:lnSpc>
                        <a:spcBef>
                          <a:spcPts val="0"/>
                        </a:spcBef>
                        <a:spcAft>
                          <a:spcPts val="0"/>
                        </a:spcAft>
                        <a:buNone/>
                      </a:pPr>
                      <a:r>
                        <a:rPr lang="en-US" sz="2000" dirty="0"/>
                        <a:t>Day of week (Mon-Fri)</a:t>
                      </a:r>
                      <a:endParaRPr sz="200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4C2F4"/>
                    </a:solidFill>
                  </a:tcPr>
                </a:tc>
                <a:tc>
                  <a:txBody>
                    <a:bodyPr/>
                    <a:lstStyle/>
                    <a:p>
                      <a:pPr marL="0" lvl="0" indent="0" algn="r" rtl="0">
                        <a:lnSpc>
                          <a:spcPct val="115000"/>
                        </a:lnSpc>
                        <a:spcBef>
                          <a:spcPts val="0"/>
                        </a:spcBef>
                        <a:spcAft>
                          <a:spcPts val="0"/>
                        </a:spcAft>
                        <a:buNone/>
                      </a:pPr>
                      <a:r>
                        <a:rPr lang="en-US" sz="2000" dirty="0"/>
                        <a:t>-0.052</a:t>
                      </a:r>
                      <a:endParaRPr sz="200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4C2F4"/>
                    </a:solidFill>
                  </a:tcPr>
                </a:tc>
                <a:tc>
                  <a:txBody>
                    <a:bodyPr/>
                    <a:lstStyle/>
                    <a:p>
                      <a:pPr marL="0" lvl="0" indent="0" algn="r" rtl="0">
                        <a:lnSpc>
                          <a:spcPct val="115000"/>
                        </a:lnSpc>
                        <a:spcBef>
                          <a:spcPts val="0"/>
                        </a:spcBef>
                        <a:spcAft>
                          <a:spcPts val="0"/>
                        </a:spcAft>
                        <a:buNone/>
                      </a:pPr>
                      <a:r>
                        <a:rPr lang="en-US" sz="2000"/>
                        <a:t>0.146</a:t>
                      </a:r>
                      <a:endParaRPr sz="2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4C2F4"/>
                    </a:solidFill>
                  </a:tcPr>
                </a:tc>
                <a:extLst>
                  <a:ext uri="{0D108BD9-81ED-4DB2-BD59-A6C34878D82A}">
                    <a16:rowId xmlns:a16="http://schemas.microsoft.com/office/drawing/2014/main" val="10010"/>
                  </a:ext>
                </a:extLst>
              </a:tr>
              <a:tr h="380911">
                <a:tc>
                  <a:txBody>
                    <a:bodyPr/>
                    <a:lstStyle/>
                    <a:p>
                      <a:pPr marL="0" lvl="0" indent="0" rtl="0">
                        <a:lnSpc>
                          <a:spcPct val="115000"/>
                        </a:lnSpc>
                        <a:spcBef>
                          <a:spcPts val="0"/>
                        </a:spcBef>
                        <a:spcAft>
                          <a:spcPts val="0"/>
                        </a:spcAft>
                        <a:buNone/>
                      </a:pPr>
                      <a:r>
                        <a:rPr lang="en-US" sz="2000" dirty="0"/>
                        <a:t>Day (1 – 10)</a:t>
                      </a:r>
                      <a:endParaRPr sz="200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4C2F4"/>
                    </a:solidFill>
                  </a:tcPr>
                </a:tc>
                <a:tc>
                  <a:txBody>
                    <a:bodyPr/>
                    <a:lstStyle/>
                    <a:p>
                      <a:pPr marL="0" lvl="0" indent="0" algn="r" rtl="0">
                        <a:lnSpc>
                          <a:spcPct val="115000"/>
                        </a:lnSpc>
                        <a:spcBef>
                          <a:spcPts val="0"/>
                        </a:spcBef>
                        <a:spcAft>
                          <a:spcPts val="0"/>
                        </a:spcAft>
                        <a:buNone/>
                      </a:pPr>
                      <a:r>
                        <a:rPr lang="en-US" sz="2000" dirty="0"/>
                        <a:t>0.007</a:t>
                      </a:r>
                      <a:endParaRPr sz="200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4C2F4"/>
                    </a:solidFill>
                  </a:tcPr>
                </a:tc>
                <a:tc>
                  <a:txBody>
                    <a:bodyPr/>
                    <a:lstStyle/>
                    <a:p>
                      <a:pPr marL="0" lvl="0" indent="0" algn="r" rtl="0">
                        <a:lnSpc>
                          <a:spcPct val="115000"/>
                        </a:lnSpc>
                        <a:spcBef>
                          <a:spcPts val="0"/>
                        </a:spcBef>
                        <a:spcAft>
                          <a:spcPts val="0"/>
                        </a:spcAft>
                        <a:buNone/>
                      </a:pPr>
                      <a:r>
                        <a:rPr lang="en-US" sz="2000" dirty="0"/>
                        <a:t>0.776</a:t>
                      </a:r>
                      <a:endParaRPr sz="2000"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4C2F4"/>
                    </a:solidFill>
                  </a:tcPr>
                </a:tc>
                <a:extLst>
                  <a:ext uri="{0D108BD9-81ED-4DB2-BD59-A6C34878D82A}">
                    <a16:rowId xmlns:a16="http://schemas.microsoft.com/office/drawing/2014/main" val="10011"/>
                  </a:ext>
                </a:extLst>
              </a:tr>
            </a:tbl>
          </a:graphicData>
        </a:graphic>
      </p:graphicFrame>
      <p:sp>
        <p:nvSpPr>
          <p:cNvPr id="10" name="Rectangle 9">
            <a:extLst>
              <a:ext uri="{FF2B5EF4-FFF2-40B4-BE49-F238E27FC236}">
                <a16:creationId xmlns:a16="http://schemas.microsoft.com/office/drawing/2014/main" id="{C722CE42-837D-4D76-99A3-5FA242F47ED0}"/>
              </a:ext>
            </a:extLst>
          </p:cNvPr>
          <p:cNvSpPr/>
          <p:nvPr/>
        </p:nvSpPr>
        <p:spPr>
          <a:xfrm>
            <a:off x="7181221" y="1026942"/>
            <a:ext cx="3142527" cy="553998"/>
          </a:xfrm>
          <a:prstGeom prst="rect">
            <a:avLst/>
          </a:prstGeom>
        </p:spPr>
        <p:txBody>
          <a:bodyPr wrap="none">
            <a:spAutoFit/>
          </a:bodyPr>
          <a:lstStyle/>
          <a:p>
            <a:pPr lvl="0"/>
            <a:r>
              <a:rPr lang="en-AU" sz="3000" dirty="0">
                <a:solidFill>
                  <a:prstClr val="black"/>
                </a:solidFill>
                <a:latin typeface="Bell MT" panose="02020503060305020303" pitchFamily="18" charset="0"/>
                <a:cs typeface="Arial" panose="020B0604020202020204" pitchFamily="34" charset="0"/>
              </a:rPr>
              <a:t>Perplexity = </a:t>
            </a:r>
            <a:r>
              <a:rPr lang="en-AU" sz="3000" dirty="0">
                <a:solidFill>
                  <a:prstClr val="black"/>
                </a:solidFill>
                <a:latin typeface="Times New Roman" panose="02020603050405020304" pitchFamily="18" charset="0"/>
                <a:cs typeface="Times New Roman" panose="02020603050405020304" pitchFamily="18" charset="0"/>
              </a:rPr>
              <a:t>8.523</a:t>
            </a:r>
          </a:p>
        </p:txBody>
      </p:sp>
      <p:sp>
        <p:nvSpPr>
          <p:cNvPr id="12" name="Rectangle 11">
            <a:extLst>
              <a:ext uri="{FF2B5EF4-FFF2-40B4-BE49-F238E27FC236}">
                <a16:creationId xmlns:a16="http://schemas.microsoft.com/office/drawing/2014/main" id="{34E819EE-B4D1-4CD6-95A9-45C85AF05CE2}"/>
              </a:ext>
            </a:extLst>
          </p:cNvPr>
          <p:cNvSpPr/>
          <p:nvPr/>
        </p:nvSpPr>
        <p:spPr>
          <a:xfrm>
            <a:off x="339052" y="1341538"/>
            <a:ext cx="5419870" cy="4647426"/>
          </a:xfrm>
          <a:prstGeom prst="rect">
            <a:avLst/>
          </a:prstGeom>
        </p:spPr>
        <p:txBody>
          <a:bodyPr wrap="square">
            <a:spAutoFit/>
          </a:bodyPr>
          <a:lstStyle/>
          <a:p>
            <a:pPr lvl="0"/>
            <a:r>
              <a:rPr lang="en-AU" sz="3000" b="1" dirty="0">
                <a:solidFill>
                  <a:prstClr val="black"/>
                </a:solidFill>
                <a:latin typeface="Bell MT" panose="02020503060305020303" pitchFamily="18" charset="0"/>
                <a:cs typeface="Arial" panose="020B0604020202020204" pitchFamily="34" charset="0"/>
              </a:rPr>
              <a:t>Conditional Logit Model</a:t>
            </a:r>
          </a:p>
          <a:p>
            <a:pPr lvl="0"/>
            <a:endParaRPr lang="en-AU" sz="3000" b="1" dirty="0">
              <a:solidFill>
                <a:prstClr val="black"/>
              </a:solidFill>
              <a:latin typeface="Bell MT" panose="02020503060305020303" pitchFamily="18" charset="0"/>
              <a:cs typeface="Arial" panose="020B0604020202020204" pitchFamily="34" charset="0"/>
            </a:endParaRPr>
          </a:p>
          <a:p>
            <a:pPr lvl="0"/>
            <a:r>
              <a:rPr lang="en-AU" sz="3000" dirty="0">
                <a:solidFill>
                  <a:prstClr val="black"/>
                </a:solidFill>
                <a:latin typeface="Bell MT" panose="02020503060305020303" pitchFamily="18" charset="0"/>
                <a:cs typeface="Arial" panose="020B0604020202020204" pitchFamily="34" charset="0"/>
              </a:rPr>
              <a:t>Four Primary Data Streams</a:t>
            </a:r>
          </a:p>
          <a:p>
            <a:pPr lvl="0"/>
            <a:r>
              <a:rPr lang="en-AU" sz="3000" dirty="0">
                <a:solidFill>
                  <a:prstClr val="black"/>
                </a:solidFill>
                <a:latin typeface="Bell MT" panose="02020503060305020303" pitchFamily="18" charset="0"/>
                <a:cs typeface="Arial" panose="020B0604020202020204" pitchFamily="34" charset="0"/>
              </a:rPr>
              <a:t>+ Augmenter Streams </a:t>
            </a:r>
            <a:br>
              <a:rPr lang="en-AU" sz="3000" dirty="0">
                <a:solidFill>
                  <a:prstClr val="black"/>
                </a:solidFill>
                <a:latin typeface="Bell MT" panose="02020503060305020303" pitchFamily="18" charset="0"/>
                <a:cs typeface="Arial" panose="020B0604020202020204" pitchFamily="34" charset="0"/>
              </a:rPr>
            </a:br>
            <a:r>
              <a:rPr lang="en-AU" sz="3000" dirty="0">
                <a:solidFill>
                  <a:prstClr val="black"/>
                </a:solidFill>
                <a:latin typeface="Bell MT" panose="02020503060305020303" pitchFamily="18" charset="0"/>
                <a:cs typeface="Arial" panose="020B0604020202020204" pitchFamily="34" charset="0"/>
              </a:rPr>
              <a:t>+ Time Scales</a:t>
            </a:r>
          </a:p>
          <a:p>
            <a:pPr lvl="0"/>
            <a:endParaRPr lang="en-AU" sz="3000" dirty="0">
              <a:solidFill>
                <a:prstClr val="black"/>
              </a:solidFill>
              <a:latin typeface="Bell MT" panose="02020503060305020303" pitchFamily="18" charset="0"/>
              <a:cs typeface="Arial" panose="020B0604020202020204" pitchFamily="34" charset="0"/>
            </a:endParaRPr>
          </a:p>
          <a:p>
            <a:pPr lvl="0"/>
            <a:r>
              <a:rPr lang="en-AU" sz="3000" dirty="0">
                <a:solidFill>
                  <a:prstClr val="black"/>
                </a:solidFill>
                <a:latin typeface="Bell MT" panose="02020503060305020303" pitchFamily="18" charset="0"/>
                <a:cs typeface="Arial" panose="020B0604020202020204" pitchFamily="34" charset="0"/>
              </a:rPr>
              <a:t>Predication Improves Again</a:t>
            </a:r>
          </a:p>
          <a:p>
            <a:pPr lvl="0"/>
            <a:endParaRPr lang="en-AU" sz="2000" dirty="0">
              <a:solidFill>
                <a:prstClr val="black"/>
              </a:solidFill>
              <a:latin typeface="Times New Roman" panose="02020603050405020304" pitchFamily="18" charset="0"/>
              <a:cs typeface="Times New Roman" panose="02020603050405020304" pitchFamily="18" charset="0"/>
            </a:endParaRPr>
          </a:p>
          <a:p>
            <a:pPr lvl="0"/>
            <a:r>
              <a:rPr lang="en-AU" sz="2000" i="1" dirty="0">
                <a:solidFill>
                  <a:prstClr val="black"/>
                </a:solidFill>
                <a:latin typeface="Times New Roman" panose="02020603050405020304" pitchFamily="18" charset="0"/>
                <a:cs typeface="Times New Roman" panose="02020603050405020304" pitchFamily="18" charset="0"/>
              </a:rPr>
              <a:t>Perplexity Guide</a:t>
            </a:r>
          </a:p>
          <a:p>
            <a:pPr lvl="0"/>
            <a:r>
              <a:rPr lang="en-AU" sz="2300" dirty="0">
                <a:solidFill>
                  <a:prstClr val="black"/>
                </a:solidFill>
                <a:latin typeface="Times New Roman" panose="02020603050405020304" pitchFamily="18" charset="0"/>
                <a:cs typeface="Times New Roman" panose="02020603050405020304" pitchFamily="18" charset="0"/>
              </a:rPr>
              <a:t>Uniform Random, Perplexity = 10</a:t>
            </a:r>
          </a:p>
          <a:p>
            <a:pPr lvl="0"/>
            <a:r>
              <a:rPr lang="en-AU" sz="2300" dirty="0">
                <a:solidFill>
                  <a:prstClr val="black"/>
                </a:solidFill>
                <a:latin typeface="Times New Roman" panose="02020603050405020304" pitchFamily="18" charset="0"/>
                <a:cs typeface="Times New Roman" panose="02020603050405020304" pitchFamily="18" charset="0"/>
              </a:rPr>
              <a:t>Perfect Prediction, Perplexity = 1</a:t>
            </a:r>
          </a:p>
        </p:txBody>
      </p:sp>
      <p:pic>
        <p:nvPicPr>
          <p:cNvPr id="11" name="Shape 378">
            <a:extLst>
              <a:ext uri="{FF2B5EF4-FFF2-40B4-BE49-F238E27FC236}">
                <a16:creationId xmlns:a16="http://schemas.microsoft.com/office/drawing/2014/main" id="{F65C057F-3145-4A9F-B131-7266225B966B}"/>
              </a:ext>
            </a:extLst>
          </p:cNvPr>
          <p:cNvPicPr preferRelativeResize="0"/>
          <p:nvPr/>
        </p:nvPicPr>
        <p:blipFill>
          <a:blip r:embed="rId4">
            <a:alphaModFix/>
          </a:blip>
          <a:stretch>
            <a:fillRect/>
          </a:stretch>
        </p:blipFill>
        <p:spPr>
          <a:xfrm>
            <a:off x="11150600" y="1"/>
            <a:ext cx="1041400" cy="1026942"/>
          </a:xfrm>
          <a:prstGeom prst="rect">
            <a:avLst/>
          </a:prstGeom>
          <a:noFill/>
          <a:ln>
            <a:noFill/>
          </a:ln>
        </p:spPr>
      </p:pic>
    </p:spTree>
    <p:extLst>
      <p:ext uri="{BB962C8B-B14F-4D97-AF65-F5344CB8AC3E}">
        <p14:creationId xmlns:p14="http://schemas.microsoft.com/office/powerpoint/2010/main" val="789309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BC3DA6BE-8796-4231-AC27-77F369659084}"/>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Conclusions</a:t>
            </a:r>
          </a:p>
        </p:txBody>
      </p:sp>
      <p:sp>
        <p:nvSpPr>
          <p:cNvPr id="10" name="Shape 365">
            <a:extLst>
              <a:ext uri="{FF2B5EF4-FFF2-40B4-BE49-F238E27FC236}">
                <a16:creationId xmlns:a16="http://schemas.microsoft.com/office/drawing/2014/main" id="{5A8B12C3-E6BC-4B2A-AF8F-4DE755126BCB}"/>
              </a:ext>
            </a:extLst>
          </p:cNvPr>
          <p:cNvSpPr txBox="1">
            <a:spLocks/>
          </p:cNvSpPr>
          <p:nvPr/>
        </p:nvSpPr>
        <p:spPr>
          <a:xfrm>
            <a:off x="711571" y="2005974"/>
            <a:ext cx="5852632" cy="3540300"/>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500"/>
              </a:spcBef>
            </a:pPr>
            <a:endParaRPr lang="en-AU" sz="2100" dirty="0"/>
          </a:p>
        </p:txBody>
      </p:sp>
      <p:sp>
        <p:nvSpPr>
          <p:cNvPr id="11" name="Rectangle 10">
            <a:extLst>
              <a:ext uri="{FF2B5EF4-FFF2-40B4-BE49-F238E27FC236}">
                <a16:creationId xmlns:a16="http://schemas.microsoft.com/office/drawing/2014/main" id="{2B9F684D-8F6F-4BDF-A295-DEB0691D7764}"/>
              </a:ext>
            </a:extLst>
          </p:cNvPr>
          <p:cNvSpPr/>
          <p:nvPr/>
        </p:nvSpPr>
        <p:spPr>
          <a:xfrm>
            <a:off x="339051" y="1195234"/>
            <a:ext cx="11430918" cy="4832092"/>
          </a:xfrm>
          <a:prstGeom prst="rect">
            <a:avLst/>
          </a:prstGeom>
        </p:spPr>
        <p:txBody>
          <a:bodyPr wrap="square">
            <a:spAutoFit/>
          </a:bodyPr>
          <a:lstStyle/>
          <a:p>
            <a:pPr lvl="0"/>
            <a:r>
              <a:rPr lang="en-AU" sz="2800" b="1" dirty="0">
                <a:solidFill>
                  <a:prstClr val="black"/>
                </a:solidFill>
                <a:latin typeface="Bell MT" panose="02020503060305020303" pitchFamily="18" charset="0"/>
                <a:cs typeface="Arial" panose="020B0604020202020204" pitchFamily="34" charset="0"/>
              </a:rPr>
              <a:t>We have shown that life logging affords a real-world representation of human memory.</a:t>
            </a:r>
          </a:p>
          <a:p>
            <a:pPr lvl="0"/>
            <a:endParaRPr lang="en-AU" sz="2800" b="1" dirty="0">
              <a:solidFill>
                <a:prstClr val="black"/>
              </a:solidFill>
              <a:latin typeface="Bell MT" panose="02020503060305020303" pitchFamily="18" charset="0"/>
              <a:cs typeface="Arial" panose="020B0604020202020204" pitchFamily="34" charset="0"/>
            </a:endParaRPr>
          </a:p>
          <a:p>
            <a:pPr lvl="0"/>
            <a:r>
              <a:rPr lang="en-AU" sz="2800" b="1" dirty="0">
                <a:solidFill>
                  <a:prstClr val="black"/>
                </a:solidFill>
                <a:latin typeface="Bell MT" panose="02020503060305020303" pitchFamily="18" charset="0"/>
                <a:cs typeface="Arial" panose="020B0604020202020204" pitchFamily="34" charset="0"/>
              </a:rPr>
              <a:t>Our real-world data significantly contributed to participant’s memory for past events.</a:t>
            </a:r>
          </a:p>
          <a:p>
            <a:pPr lvl="0"/>
            <a:endParaRPr lang="en-AU" sz="2800" b="1" dirty="0">
              <a:solidFill>
                <a:prstClr val="black"/>
              </a:solidFill>
              <a:latin typeface="Bell MT" panose="02020503060305020303" pitchFamily="18" charset="0"/>
              <a:cs typeface="Arial" panose="020B0604020202020204" pitchFamily="34" charset="0"/>
            </a:endParaRPr>
          </a:p>
          <a:p>
            <a:pPr lvl="0"/>
            <a:r>
              <a:rPr lang="en-AU" sz="2800" b="1" dirty="0">
                <a:solidFill>
                  <a:prstClr val="black"/>
                </a:solidFill>
                <a:latin typeface="Bell MT" panose="02020503060305020303" pitchFamily="18" charset="0"/>
                <a:cs typeface="Arial" panose="020B0604020202020204" pitchFamily="34" charset="0"/>
              </a:rPr>
              <a:t>Using this data, we can predict memory performance better than chance</a:t>
            </a:r>
            <a:r>
              <a:rPr lang="en-AU" sz="2800" b="1" dirty="0">
                <a:solidFill>
                  <a:prstClr val="black"/>
                </a:solidFill>
                <a:latin typeface="Times New Roman" panose="02020603050405020304" pitchFamily="18" charset="0"/>
                <a:cs typeface="Times New Roman" panose="02020603050405020304" pitchFamily="18" charset="0"/>
              </a:rPr>
              <a:t>. </a:t>
            </a:r>
            <a:r>
              <a:rPr lang="en-AU" sz="2800" b="1" dirty="0">
                <a:solidFill>
                  <a:prstClr val="black"/>
                </a:solidFill>
                <a:latin typeface="Bell MT" panose="02020503060305020303" pitchFamily="18" charset="0"/>
                <a:cs typeface="Times New Roman" panose="02020603050405020304" pitchFamily="18" charset="0"/>
              </a:rPr>
              <a:t>This prediction improved with additional data.</a:t>
            </a:r>
          </a:p>
          <a:p>
            <a:pPr lvl="0"/>
            <a:endParaRPr lang="en-AU" sz="2800" b="1" dirty="0">
              <a:solidFill>
                <a:prstClr val="black"/>
              </a:solidFill>
              <a:latin typeface="Bell MT" panose="02020503060305020303" pitchFamily="18" charset="0"/>
              <a:cs typeface="Arial" panose="020B0604020202020204" pitchFamily="34" charset="0"/>
            </a:endParaRPr>
          </a:p>
          <a:p>
            <a:pPr lvl="0"/>
            <a:r>
              <a:rPr lang="en-AU" sz="2800" b="1" dirty="0">
                <a:solidFill>
                  <a:prstClr val="black"/>
                </a:solidFill>
                <a:latin typeface="Bell MT" panose="02020503060305020303" pitchFamily="18" charset="0"/>
                <a:cs typeface="Arial" panose="020B0604020202020204" pitchFamily="34" charset="0"/>
              </a:rPr>
              <a:t>With further data, improved sampling methods and analysis tools, we aim to increase the predictive power of our model.</a:t>
            </a:r>
          </a:p>
        </p:txBody>
      </p:sp>
      <p:pic>
        <p:nvPicPr>
          <p:cNvPr id="8" name="Shape 378">
            <a:extLst>
              <a:ext uri="{FF2B5EF4-FFF2-40B4-BE49-F238E27FC236}">
                <a16:creationId xmlns:a16="http://schemas.microsoft.com/office/drawing/2014/main" id="{292CD425-9FDC-4A1C-9623-C942A6FFC88C}"/>
              </a:ext>
            </a:extLst>
          </p:cNvPr>
          <p:cNvPicPr preferRelativeResize="0"/>
          <p:nvPr/>
        </p:nvPicPr>
        <p:blipFill>
          <a:blip r:embed="rId4">
            <a:alphaModFix/>
          </a:blip>
          <a:stretch>
            <a:fillRect/>
          </a:stretch>
        </p:blipFill>
        <p:spPr>
          <a:xfrm>
            <a:off x="11150600" y="1"/>
            <a:ext cx="1041400" cy="1026942"/>
          </a:xfrm>
          <a:prstGeom prst="rect">
            <a:avLst/>
          </a:prstGeom>
          <a:noFill/>
          <a:ln>
            <a:noFill/>
          </a:ln>
        </p:spPr>
      </p:pic>
    </p:spTree>
    <p:extLst>
      <p:ext uri="{BB962C8B-B14F-4D97-AF65-F5344CB8AC3E}">
        <p14:creationId xmlns:p14="http://schemas.microsoft.com/office/powerpoint/2010/main" val="1071494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EA9F3B7C-472D-4A7F-83CE-A57FE50B54C4}"/>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Beyond Model Selection</a:t>
            </a:r>
          </a:p>
        </p:txBody>
      </p:sp>
      <p:sp>
        <p:nvSpPr>
          <p:cNvPr id="8" name="TextBox 7">
            <a:extLst>
              <a:ext uri="{FF2B5EF4-FFF2-40B4-BE49-F238E27FC236}">
                <a16:creationId xmlns:a16="http://schemas.microsoft.com/office/drawing/2014/main" id="{7B21A689-27E7-4701-9A4B-63B509850AE9}"/>
              </a:ext>
            </a:extLst>
          </p:cNvPr>
          <p:cNvSpPr txBox="1"/>
          <p:nvPr/>
        </p:nvSpPr>
        <p:spPr>
          <a:xfrm>
            <a:off x="339051" y="1597246"/>
            <a:ext cx="11151618" cy="4247317"/>
          </a:xfrm>
          <a:prstGeom prst="rect">
            <a:avLst/>
          </a:prstGeom>
          <a:noFill/>
        </p:spPr>
        <p:txBody>
          <a:bodyPr wrap="square" rtlCol="0">
            <a:spAutoFit/>
          </a:bodyPr>
          <a:lstStyle/>
          <a:p>
            <a:r>
              <a:rPr lang="en-AU" sz="3000" b="1" dirty="0">
                <a:latin typeface="Bell MT" panose="02020503060305020303" pitchFamily="18" charset="0"/>
                <a:cs typeface="Arial" panose="020B0604020202020204" pitchFamily="34" charset="0"/>
              </a:rPr>
              <a:t>The goal of psychology is to </a:t>
            </a:r>
            <a:r>
              <a:rPr lang="en-AU" sz="3000" b="1" u="sng" dirty="0">
                <a:latin typeface="Bell MT" panose="02020503060305020303" pitchFamily="18" charset="0"/>
                <a:cs typeface="Arial" panose="020B0604020202020204" pitchFamily="34" charset="0"/>
              </a:rPr>
              <a:t>explain</a:t>
            </a:r>
            <a:r>
              <a:rPr lang="en-AU" sz="3000" b="1" dirty="0">
                <a:latin typeface="Bell MT" panose="02020503060305020303" pitchFamily="18" charset="0"/>
                <a:cs typeface="Arial" panose="020B0604020202020204" pitchFamily="34" charset="0"/>
              </a:rPr>
              <a:t> and </a:t>
            </a:r>
            <a:r>
              <a:rPr lang="en-AU" sz="3000" b="1" u="sng" dirty="0">
                <a:latin typeface="Bell MT" panose="02020503060305020303" pitchFamily="18" charset="0"/>
                <a:cs typeface="Arial" panose="020B0604020202020204" pitchFamily="34" charset="0"/>
              </a:rPr>
              <a:t>predict</a:t>
            </a:r>
            <a:r>
              <a:rPr lang="en-AU" sz="3000" b="1" dirty="0">
                <a:latin typeface="Bell MT" panose="02020503060305020303" pitchFamily="18" charset="0"/>
                <a:cs typeface="Arial" panose="020B0604020202020204" pitchFamily="34" charset="0"/>
              </a:rPr>
              <a:t> behaviour.</a:t>
            </a:r>
          </a:p>
          <a:p>
            <a:endParaRPr lang="en-AU" sz="3000" b="1" dirty="0">
              <a:latin typeface="Bell MT" panose="02020503060305020303" pitchFamily="18" charset="0"/>
              <a:cs typeface="Arial" panose="020B0604020202020204" pitchFamily="34" charset="0"/>
            </a:endParaRPr>
          </a:p>
          <a:p>
            <a:r>
              <a:rPr lang="en-AU" sz="3000" b="1" dirty="0">
                <a:latin typeface="Bell MT" panose="02020503060305020303" pitchFamily="18" charset="0"/>
                <a:cs typeface="Arial" panose="020B0604020202020204" pitchFamily="34" charset="0"/>
              </a:rPr>
              <a:t>A Science becomes practically useful when it makes reliable predictions about the </a:t>
            </a:r>
            <a:r>
              <a:rPr lang="en-AU" sz="3000" b="1" u="sng" dirty="0">
                <a:latin typeface="Bell MT" panose="02020503060305020303" pitchFamily="18" charset="0"/>
                <a:cs typeface="Arial" panose="020B0604020202020204" pitchFamily="34" charset="0"/>
              </a:rPr>
              <a:t>real world</a:t>
            </a:r>
            <a:r>
              <a:rPr lang="en-AU" sz="3000" b="1" dirty="0">
                <a:latin typeface="Bell MT" panose="02020503060305020303" pitchFamily="18" charset="0"/>
                <a:cs typeface="Arial" panose="020B0604020202020204" pitchFamily="34" charset="0"/>
              </a:rPr>
              <a:t>.</a:t>
            </a:r>
          </a:p>
          <a:p>
            <a:endParaRPr lang="en-AU" sz="3000" b="1" dirty="0">
              <a:latin typeface="Bell MT" panose="02020503060305020303" pitchFamily="18" charset="0"/>
              <a:cs typeface="Arial" panose="020B0604020202020204" pitchFamily="34" charset="0"/>
            </a:endParaRPr>
          </a:p>
          <a:p>
            <a:r>
              <a:rPr lang="en-AU" sz="3000" b="1" dirty="0">
                <a:latin typeface="Bell MT" panose="02020503060305020303" pitchFamily="18" charset="0"/>
                <a:cs typeface="Arial" panose="020B0604020202020204" pitchFamily="34" charset="0"/>
              </a:rPr>
              <a:t>For the most part, psychology isn’t quite there yet.</a:t>
            </a:r>
          </a:p>
          <a:p>
            <a:endParaRPr lang="en-US" sz="3000" b="1" dirty="0">
              <a:latin typeface="Bell MT" panose="02020503060305020303" pitchFamily="18" charset="0"/>
              <a:cs typeface="Arial" panose="020B0604020202020204" pitchFamily="34" charset="0"/>
            </a:endParaRPr>
          </a:p>
          <a:p>
            <a:r>
              <a:rPr lang="en-US" sz="3000" b="1" dirty="0">
                <a:latin typeface="Bell MT" panose="02020503060305020303" pitchFamily="18" charset="0"/>
                <a:cs typeface="Arial" panose="020B0604020202020204" pitchFamily="34" charset="0"/>
              </a:rPr>
              <a:t>The goal of the current study was to predict performance in a memory task using real-world data. </a:t>
            </a:r>
            <a:endParaRPr lang="en-AU" sz="3000" b="1" dirty="0">
              <a:latin typeface="Bell MT" panose="02020503060305020303" pitchFamily="18" charset="0"/>
              <a:cs typeface="Arial" panose="020B0604020202020204" pitchFamily="34" charset="0"/>
            </a:endParaRPr>
          </a:p>
        </p:txBody>
      </p:sp>
      <p:pic>
        <p:nvPicPr>
          <p:cNvPr id="9" name="Shape 378">
            <a:extLst>
              <a:ext uri="{FF2B5EF4-FFF2-40B4-BE49-F238E27FC236}">
                <a16:creationId xmlns:a16="http://schemas.microsoft.com/office/drawing/2014/main" id="{FC9E2D3D-27B0-4ED1-AB91-9A24CB98E135}"/>
              </a:ext>
            </a:extLst>
          </p:cNvPr>
          <p:cNvPicPr preferRelativeResize="0"/>
          <p:nvPr/>
        </p:nvPicPr>
        <p:blipFill>
          <a:blip r:embed="rId4">
            <a:alphaModFix/>
          </a:blip>
          <a:stretch>
            <a:fillRect/>
          </a:stretch>
        </p:blipFill>
        <p:spPr>
          <a:xfrm>
            <a:off x="11150600" y="1"/>
            <a:ext cx="1041400" cy="1026942"/>
          </a:xfrm>
          <a:prstGeom prst="rect">
            <a:avLst/>
          </a:prstGeom>
          <a:noFill/>
          <a:ln>
            <a:noFill/>
          </a:ln>
        </p:spPr>
      </p:pic>
    </p:spTree>
    <p:extLst>
      <p:ext uri="{BB962C8B-B14F-4D97-AF65-F5344CB8AC3E}">
        <p14:creationId xmlns:p14="http://schemas.microsoft.com/office/powerpoint/2010/main" val="279575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BC3DA6BE-8796-4231-AC27-77F369659084}"/>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Future Directions</a:t>
            </a:r>
          </a:p>
        </p:txBody>
      </p:sp>
      <p:sp>
        <p:nvSpPr>
          <p:cNvPr id="10" name="Shape 365">
            <a:extLst>
              <a:ext uri="{FF2B5EF4-FFF2-40B4-BE49-F238E27FC236}">
                <a16:creationId xmlns:a16="http://schemas.microsoft.com/office/drawing/2014/main" id="{5A8B12C3-E6BC-4B2A-AF8F-4DE755126BCB}"/>
              </a:ext>
            </a:extLst>
          </p:cNvPr>
          <p:cNvSpPr txBox="1">
            <a:spLocks/>
          </p:cNvSpPr>
          <p:nvPr/>
        </p:nvSpPr>
        <p:spPr>
          <a:xfrm>
            <a:off x="711571" y="2005974"/>
            <a:ext cx="5852632" cy="3540300"/>
          </a:xfrm>
          <a:prstGeom prst="rect">
            <a:avLst/>
          </a:prstGeom>
        </p:spPr>
        <p:txBody>
          <a:bodyPr spcFirstLastPara="1" vert="horz" wrap="square" lIns="91425" tIns="91425" rIns="91425" bIns="9142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500"/>
              </a:spcBef>
            </a:pPr>
            <a:endParaRPr lang="en-AU" sz="2100" dirty="0"/>
          </a:p>
        </p:txBody>
      </p:sp>
      <p:sp>
        <p:nvSpPr>
          <p:cNvPr id="11" name="Rectangle 10">
            <a:extLst>
              <a:ext uri="{FF2B5EF4-FFF2-40B4-BE49-F238E27FC236}">
                <a16:creationId xmlns:a16="http://schemas.microsoft.com/office/drawing/2014/main" id="{2B9F684D-8F6F-4BDF-A295-DEB0691D7764}"/>
              </a:ext>
            </a:extLst>
          </p:cNvPr>
          <p:cNvSpPr/>
          <p:nvPr/>
        </p:nvSpPr>
        <p:spPr>
          <a:xfrm>
            <a:off x="339051" y="1341538"/>
            <a:ext cx="11150583" cy="4447371"/>
          </a:xfrm>
          <a:prstGeom prst="rect">
            <a:avLst/>
          </a:prstGeom>
        </p:spPr>
        <p:txBody>
          <a:bodyPr wrap="square">
            <a:spAutoFit/>
          </a:bodyPr>
          <a:lstStyle/>
          <a:p>
            <a:pPr lvl="0"/>
            <a:r>
              <a:rPr lang="en-AU" sz="2800" b="1" dirty="0">
                <a:solidFill>
                  <a:prstClr val="black"/>
                </a:solidFill>
                <a:latin typeface="Bell MT" panose="02020503060305020303" pitchFamily="18" charset="0"/>
                <a:cs typeface="Arial" panose="020B0604020202020204" pitchFamily="34" charset="0"/>
              </a:rPr>
              <a:t>Predictions may be further improved with additional passive measures</a:t>
            </a:r>
          </a:p>
          <a:p>
            <a:pPr lvl="0"/>
            <a:endParaRPr lang="en-AU" sz="1000" b="1" dirty="0">
              <a:solidFill>
                <a:prstClr val="black"/>
              </a:solidFill>
              <a:latin typeface="Bell MT" panose="02020503060305020303" pitchFamily="18" charset="0"/>
              <a:cs typeface="Arial" panose="020B0604020202020204" pitchFamily="34" charset="0"/>
            </a:endParaRPr>
          </a:p>
          <a:p>
            <a:pPr marL="457200" lvl="0" indent="-457200">
              <a:buFont typeface="Arial" panose="020B0604020202020204" pitchFamily="34" charset="0"/>
              <a:buChar char="•"/>
            </a:pPr>
            <a:r>
              <a:rPr lang="en-AU" sz="2500" b="1" dirty="0">
                <a:solidFill>
                  <a:prstClr val="black"/>
                </a:solidFill>
                <a:latin typeface="Bell MT" panose="02020503060305020303" pitchFamily="18" charset="0"/>
                <a:cs typeface="Arial" panose="020B0604020202020204" pitchFamily="34" charset="0"/>
              </a:rPr>
              <a:t>SMS &amp; Phone Calls</a:t>
            </a:r>
          </a:p>
          <a:p>
            <a:pPr marL="457200" lvl="0" indent="-457200">
              <a:buFont typeface="Arial" panose="020B0604020202020204" pitchFamily="34" charset="0"/>
              <a:buChar char="•"/>
            </a:pPr>
            <a:r>
              <a:rPr lang="en-AU" sz="2500" b="1" dirty="0">
                <a:solidFill>
                  <a:prstClr val="black"/>
                </a:solidFill>
                <a:latin typeface="Bell MT" panose="02020503060305020303" pitchFamily="18" charset="0"/>
                <a:cs typeface="Arial" panose="020B0604020202020204" pitchFamily="34" charset="0"/>
              </a:rPr>
              <a:t>Emails and Diary Entries</a:t>
            </a:r>
          </a:p>
          <a:p>
            <a:pPr marL="457200" lvl="0" indent="-457200">
              <a:buFont typeface="Arial" panose="020B0604020202020204" pitchFamily="34" charset="0"/>
              <a:buChar char="•"/>
            </a:pPr>
            <a:r>
              <a:rPr lang="en-AU" sz="2500" b="1" dirty="0">
                <a:solidFill>
                  <a:prstClr val="black"/>
                </a:solidFill>
                <a:latin typeface="Bell MT" panose="02020503060305020303" pitchFamily="18" charset="0"/>
                <a:cs typeface="Arial" panose="020B0604020202020204" pitchFamily="34" charset="0"/>
              </a:rPr>
              <a:t>Social Media Posts</a:t>
            </a:r>
          </a:p>
          <a:p>
            <a:pPr marL="457200" lvl="0" indent="-457200">
              <a:buFont typeface="Arial" panose="020B0604020202020204" pitchFamily="34" charset="0"/>
              <a:buChar char="•"/>
            </a:pPr>
            <a:r>
              <a:rPr lang="en-AU" sz="2500" b="1" dirty="0">
                <a:solidFill>
                  <a:prstClr val="black"/>
                </a:solidFill>
                <a:latin typeface="Bell MT" panose="02020503060305020303" pitchFamily="18" charset="0"/>
                <a:cs typeface="Arial" panose="020B0604020202020204" pitchFamily="34" charset="0"/>
              </a:rPr>
              <a:t>Heart &amp; Step Rate</a:t>
            </a:r>
          </a:p>
          <a:p>
            <a:pPr lvl="0"/>
            <a:endParaRPr lang="en-AU" sz="3000" b="1" dirty="0">
              <a:solidFill>
                <a:prstClr val="black"/>
              </a:solidFill>
              <a:latin typeface="Bell MT" panose="02020503060305020303" pitchFamily="18" charset="0"/>
              <a:cs typeface="Arial" panose="020B0604020202020204" pitchFamily="34" charset="0"/>
            </a:endParaRPr>
          </a:p>
          <a:p>
            <a:pPr lvl="0"/>
            <a:r>
              <a:rPr lang="en-AU" sz="2800" b="1" dirty="0">
                <a:solidFill>
                  <a:prstClr val="black"/>
                </a:solidFill>
                <a:latin typeface="Bell MT" panose="02020503060305020303" pitchFamily="18" charset="0"/>
                <a:cs typeface="Arial" panose="020B0604020202020204" pitchFamily="34" charset="0"/>
              </a:rPr>
              <a:t>And additional active measures</a:t>
            </a:r>
          </a:p>
          <a:p>
            <a:pPr lvl="0"/>
            <a:endParaRPr lang="en-AU" sz="1000" b="1" dirty="0">
              <a:solidFill>
                <a:prstClr val="black"/>
              </a:solidFill>
              <a:latin typeface="Bell MT" panose="02020503060305020303" pitchFamily="18" charset="0"/>
              <a:cs typeface="Arial" panose="020B0604020202020204" pitchFamily="34" charset="0"/>
            </a:endParaRPr>
          </a:p>
          <a:p>
            <a:pPr marL="457200" lvl="0" indent="-457200">
              <a:buFont typeface="Arial" panose="020B0604020202020204" pitchFamily="34" charset="0"/>
              <a:buChar char="•"/>
            </a:pPr>
            <a:r>
              <a:rPr lang="en-AU" sz="2500" b="1" dirty="0">
                <a:solidFill>
                  <a:prstClr val="black"/>
                </a:solidFill>
                <a:latin typeface="Bell MT" panose="02020503060305020303" pitchFamily="18" charset="0"/>
                <a:cs typeface="Arial" panose="020B0604020202020204" pitchFamily="34" charset="0"/>
              </a:rPr>
              <a:t>Emotional States</a:t>
            </a:r>
          </a:p>
          <a:p>
            <a:pPr marL="457200" lvl="0" indent="-457200">
              <a:buFont typeface="Arial" panose="020B0604020202020204" pitchFamily="34" charset="0"/>
              <a:buChar char="•"/>
            </a:pPr>
            <a:r>
              <a:rPr lang="en-AU" sz="2500" b="1" dirty="0">
                <a:solidFill>
                  <a:prstClr val="black"/>
                </a:solidFill>
                <a:latin typeface="Bell MT" panose="02020503060305020303" pitchFamily="18" charset="0"/>
                <a:cs typeface="Arial" panose="020B0604020202020204" pitchFamily="34" charset="0"/>
              </a:rPr>
              <a:t>Meals &amp; Weight</a:t>
            </a:r>
          </a:p>
          <a:p>
            <a:pPr marL="457200" lvl="0" indent="-457200">
              <a:buFont typeface="Arial" panose="020B0604020202020204" pitchFamily="34" charset="0"/>
              <a:buChar char="•"/>
            </a:pPr>
            <a:r>
              <a:rPr lang="en-AU" sz="2500" b="1" dirty="0">
                <a:solidFill>
                  <a:prstClr val="black"/>
                </a:solidFill>
                <a:latin typeface="Bell MT" panose="02020503060305020303" pitchFamily="18" charset="0"/>
                <a:cs typeface="Arial" panose="020B0604020202020204" pitchFamily="34" charset="0"/>
              </a:rPr>
              <a:t>Personal and Social Activities</a:t>
            </a:r>
          </a:p>
        </p:txBody>
      </p:sp>
      <p:pic>
        <p:nvPicPr>
          <p:cNvPr id="8" name="Shape 367">
            <a:extLst>
              <a:ext uri="{FF2B5EF4-FFF2-40B4-BE49-F238E27FC236}">
                <a16:creationId xmlns:a16="http://schemas.microsoft.com/office/drawing/2014/main" id="{A92A35AB-42EF-4F3A-ABBC-F4C57E32EFB9}"/>
              </a:ext>
            </a:extLst>
          </p:cNvPr>
          <p:cNvPicPr preferRelativeResize="0"/>
          <p:nvPr/>
        </p:nvPicPr>
        <p:blipFill rotWithShape="1">
          <a:blip r:embed="rId4">
            <a:alphaModFix/>
          </a:blip>
          <a:srcRect b="25417"/>
          <a:stretch/>
        </p:blipFill>
        <p:spPr>
          <a:xfrm>
            <a:off x="6936722" y="2005974"/>
            <a:ext cx="2737365" cy="4097531"/>
          </a:xfrm>
          <a:prstGeom prst="rect">
            <a:avLst/>
          </a:prstGeom>
          <a:noFill/>
          <a:ln>
            <a:noFill/>
          </a:ln>
        </p:spPr>
      </p:pic>
      <p:pic>
        <p:nvPicPr>
          <p:cNvPr id="9" name="Shape 378">
            <a:extLst>
              <a:ext uri="{FF2B5EF4-FFF2-40B4-BE49-F238E27FC236}">
                <a16:creationId xmlns:a16="http://schemas.microsoft.com/office/drawing/2014/main" id="{C0CC6CEB-4E18-482C-A79F-37D7AFF9D5BE}"/>
              </a:ext>
            </a:extLst>
          </p:cNvPr>
          <p:cNvPicPr preferRelativeResize="0"/>
          <p:nvPr/>
        </p:nvPicPr>
        <p:blipFill>
          <a:blip r:embed="rId5">
            <a:alphaModFix/>
          </a:blip>
          <a:stretch>
            <a:fillRect/>
          </a:stretch>
        </p:blipFill>
        <p:spPr>
          <a:xfrm>
            <a:off x="11150600" y="1"/>
            <a:ext cx="1041400" cy="1026942"/>
          </a:xfrm>
          <a:prstGeom prst="rect">
            <a:avLst/>
          </a:prstGeom>
          <a:noFill/>
          <a:ln>
            <a:noFill/>
          </a:ln>
        </p:spPr>
      </p:pic>
    </p:spTree>
    <p:extLst>
      <p:ext uri="{BB962C8B-B14F-4D97-AF65-F5344CB8AC3E}">
        <p14:creationId xmlns:p14="http://schemas.microsoft.com/office/powerpoint/2010/main" val="3453891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BC3DA6BE-8796-4231-AC27-77F369659084}"/>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Final Word</a:t>
            </a:r>
          </a:p>
        </p:txBody>
      </p:sp>
      <p:sp>
        <p:nvSpPr>
          <p:cNvPr id="10" name="Rectangle 9">
            <a:extLst>
              <a:ext uri="{FF2B5EF4-FFF2-40B4-BE49-F238E27FC236}">
                <a16:creationId xmlns:a16="http://schemas.microsoft.com/office/drawing/2014/main" id="{6C41354B-C391-44FC-99EF-E4A1A6A6E737}"/>
              </a:ext>
            </a:extLst>
          </p:cNvPr>
          <p:cNvSpPr/>
          <p:nvPr/>
        </p:nvSpPr>
        <p:spPr>
          <a:xfrm>
            <a:off x="339052" y="1341538"/>
            <a:ext cx="11319548" cy="4247317"/>
          </a:xfrm>
          <a:prstGeom prst="rect">
            <a:avLst/>
          </a:prstGeom>
        </p:spPr>
        <p:txBody>
          <a:bodyPr wrap="square">
            <a:spAutoFit/>
          </a:bodyPr>
          <a:lstStyle/>
          <a:p>
            <a:pPr lvl="0"/>
            <a:r>
              <a:rPr lang="en-AU" sz="3000" b="1" dirty="0">
                <a:solidFill>
                  <a:prstClr val="black"/>
                </a:solidFill>
                <a:latin typeface="Bell MT" panose="02020503060305020303" pitchFamily="18" charset="0"/>
                <a:cs typeface="Arial" panose="020B0604020202020204" pitchFamily="34" charset="0"/>
              </a:rPr>
              <a:t>Explanatory models of behaviour are necessary for understanding the human brain.</a:t>
            </a:r>
          </a:p>
          <a:p>
            <a:pPr lvl="0"/>
            <a:endParaRPr lang="en-AU" sz="3000" b="1" dirty="0">
              <a:solidFill>
                <a:prstClr val="black"/>
              </a:solidFill>
              <a:latin typeface="Bell MT" panose="02020503060305020303" pitchFamily="18" charset="0"/>
              <a:cs typeface="Arial" panose="020B0604020202020204" pitchFamily="34" charset="0"/>
            </a:endParaRPr>
          </a:p>
          <a:p>
            <a:pPr lvl="0"/>
            <a:r>
              <a:rPr lang="en-AU" sz="3000" b="1" dirty="0">
                <a:solidFill>
                  <a:prstClr val="black"/>
                </a:solidFill>
                <a:latin typeface="Bell MT" panose="02020503060305020303" pitchFamily="18" charset="0"/>
                <a:cs typeface="Arial" panose="020B0604020202020204" pitchFamily="34" charset="0"/>
              </a:rPr>
              <a:t>But an explanation is not a prediction.</a:t>
            </a:r>
          </a:p>
          <a:p>
            <a:pPr lvl="0"/>
            <a:endParaRPr lang="en-AU" sz="3000" b="1" dirty="0">
              <a:solidFill>
                <a:prstClr val="black"/>
              </a:solidFill>
              <a:latin typeface="Bell MT" panose="02020503060305020303" pitchFamily="18" charset="0"/>
              <a:cs typeface="Arial" panose="020B0604020202020204" pitchFamily="34" charset="0"/>
            </a:endParaRPr>
          </a:p>
          <a:p>
            <a:pPr lvl="0"/>
            <a:r>
              <a:rPr lang="en-AU" sz="3000" b="1" dirty="0">
                <a:solidFill>
                  <a:prstClr val="black"/>
                </a:solidFill>
                <a:latin typeface="Bell MT" panose="02020503060305020303" pitchFamily="18" charset="0"/>
                <a:cs typeface="Arial" panose="020B0604020202020204" pitchFamily="34" charset="0"/>
              </a:rPr>
              <a:t>Psychology can and should be working to make informative and reliable predictions about the real world using real world data.</a:t>
            </a:r>
            <a:br>
              <a:rPr lang="en-AU" sz="3000" b="1" dirty="0">
                <a:solidFill>
                  <a:prstClr val="black"/>
                </a:solidFill>
                <a:latin typeface="Bell MT" panose="02020503060305020303" pitchFamily="18" charset="0"/>
                <a:cs typeface="Arial" panose="020B0604020202020204" pitchFamily="34" charset="0"/>
              </a:rPr>
            </a:br>
            <a:endParaRPr lang="en-AU" sz="3000" b="1" dirty="0">
              <a:solidFill>
                <a:prstClr val="black"/>
              </a:solidFill>
              <a:latin typeface="Bell MT" panose="02020503060305020303" pitchFamily="18" charset="0"/>
              <a:cs typeface="Arial" panose="020B0604020202020204" pitchFamily="34" charset="0"/>
            </a:endParaRPr>
          </a:p>
          <a:p>
            <a:pPr lvl="0"/>
            <a:r>
              <a:rPr lang="en-AU" sz="3000" b="1" dirty="0">
                <a:solidFill>
                  <a:prstClr val="black"/>
                </a:solidFill>
                <a:latin typeface="Bell MT" panose="02020503060305020303" pitchFamily="18" charset="0"/>
                <a:cs typeface="Arial" panose="020B0604020202020204" pitchFamily="34" charset="0"/>
              </a:rPr>
              <a:t>After all…</a:t>
            </a:r>
          </a:p>
        </p:txBody>
      </p:sp>
      <p:pic>
        <p:nvPicPr>
          <p:cNvPr id="8" name="Shape 378">
            <a:extLst>
              <a:ext uri="{FF2B5EF4-FFF2-40B4-BE49-F238E27FC236}">
                <a16:creationId xmlns:a16="http://schemas.microsoft.com/office/drawing/2014/main" id="{EC56E546-F1B3-4089-8367-46F46DFEE92E}"/>
              </a:ext>
            </a:extLst>
          </p:cNvPr>
          <p:cNvPicPr preferRelativeResize="0"/>
          <p:nvPr/>
        </p:nvPicPr>
        <p:blipFill>
          <a:blip r:embed="rId4">
            <a:alphaModFix/>
          </a:blip>
          <a:stretch>
            <a:fillRect/>
          </a:stretch>
        </p:blipFill>
        <p:spPr>
          <a:xfrm>
            <a:off x="11150600" y="1"/>
            <a:ext cx="1041400" cy="1026942"/>
          </a:xfrm>
          <a:prstGeom prst="rect">
            <a:avLst/>
          </a:prstGeom>
          <a:noFill/>
          <a:ln>
            <a:noFill/>
          </a:ln>
        </p:spPr>
      </p:pic>
    </p:spTree>
    <p:extLst>
      <p:ext uri="{BB962C8B-B14F-4D97-AF65-F5344CB8AC3E}">
        <p14:creationId xmlns:p14="http://schemas.microsoft.com/office/powerpoint/2010/main" val="1370154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BC3DA6BE-8796-4231-AC27-77F369659084}"/>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Final Word</a:t>
            </a:r>
          </a:p>
        </p:txBody>
      </p:sp>
      <p:pic>
        <p:nvPicPr>
          <p:cNvPr id="14" name="Picture 13">
            <a:extLst>
              <a:ext uri="{FF2B5EF4-FFF2-40B4-BE49-F238E27FC236}">
                <a16:creationId xmlns:a16="http://schemas.microsoft.com/office/drawing/2014/main" id="{0C8D0D47-6D94-4E22-8FEE-EB8689000B4D}"/>
              </a:ext>
            </a:extLst>
          </p:cNvPr>
          <p:cNvPicPr>
            <a:picLocks noChangeAspect="1"/>
          </p:cNvPicPr>
          <p:nvPr/>
        </p:nvPicPr>
        <p:blipFill rotWithShape="1">
          <a:blip r:embed="rId3"/>
          <a:srcRect l="4084" t="1400" r="3902" b="2814"/>
          <a:stretch/>
        </p:blipFill>
        <p:spPr>
          <a:xfrm>
            <a:off x="4045072" y="1109526"/>
            <a:ext cx="3879728" cy="5045121"/>
          </a:xfrm>
          <a:prstGeom prst="rect">
            <a:avLst/>
          </a:prstGeom>
        </p:spPr>
      </p:pic>
      <p:pic>
        <p:nvPicPr>
          <p:cNvPr id="16" name="Picture 15">
            <a:extLst>
              <a:ext uri="{FF2B5EF4-FFF2-40B4-BE49-F238E27FC236}">
                <a16:creationId xmlns:a16="http://schemas.microsoft.com/office/drawing/2014/main" id="{57BA3FF3-7873-4150-B503-676A83F322E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4295" y1="47955" x2="46309" y2="46840"/>
                        <a14:foregroundMark x1="43624" y1="47955" x2="52349" y2="52416"/>
                        <a14:foregroundMark x1="51678" y1="48699" x2="51678" y2="48699"/>
                      </a14:backgroundRemoval>
                    </a14:imgEffect>
                  </a14:imgLayer>
                </a14:imgProps>
              </a:ext>
            </a:extLst>
          </a:blip>
          <a:stretch>
            <a:fillRect/>
          </a:stretch>
        </p:blipFill>
        <p:spPr>
          <a:xfrm>
            <a:off x="5429588" y="2698025"/>
            <a:ext cx="1419225" cy="2562225"/>
          </a:xfrm>
          <a:prstGeom prst="rect">
            <a:avLst/>
          </a:prstGeom>
        </p:spPr>
      </p:pic>
      <p:pic>
        <p:nvPicPr>
          <p:cNvPr id="8" name="Shape 378">
            <a:extLst>
              <a:ext uri="{FF2B5EF4-FFF2-40B4-BE49-F238E27FC236}">
                <a16:creationId xmlns:a16="http://schemas.microsoft.com/office/drawing/2014/main" id="{E8C36F3A-9641-403D-BA43-977FC3A1FB93}"/>
              </a:ext>
            </a:extLst>
          </p:cNvPr>
          <p:cNvPicPr preferRelativeResize="0"/>
          <p:nvPr/>
        </p:nvPicPr>
        <p:blipFill>
          <a:blip r:embed="rId6">
            <a:alphaModFix/>
          </a:blip>
          <a:stretch>
            <a:fillRect/>
          </a:stretch>
        </p:blipFill>
        <p:spPr>
          <a:xfrm>
            <a:off x="11150600" y="1"/>
            <a:ext cx="1041400" cy="1026942"/>
          </a:xfrm>
          <a:prstGeom prst="rect">
            <a:avLst/>
          </a:prstGeom>
          <a:noFill/>
          <a:ln>
            <a:noFill/>
          </a:ln>
        </p:spPr>
      </p:pic>
    </p:spTree>
    <p:extLst>
      <p:ext uri="{BB962C8B-B14F-4D97-AF65-F5344CB8AC3E}">
        <p14:creationId xmlns:p14="http://schemas.microsoft.com/office/powerpoint/2010/main" val="2293642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hape 381">
            <a:extLst>
              <a:ext uri="{FF2B5EF4-FFF2-40B4-BE49-F238E27FC236}">
                <a16:creationId xmlns:a16="http://schemas.microsoft.com/office/drawing/2014/main" id="{1613C2A1-F324-481F-9801-8C76F3F6F232}"/>
              </a:ext>
            </a:extLst>
          </p:cNvPr>
          <p:cNvPicPr preferRelativeResize="0"/>
          <p:nvPr/>
        </p:nvPicPr>
        <p:blipFill>
          <a:blip r:embed="rId3">
            <a:alphaModFix/>
          </a:blip>
          <a:stretch>
            <a:fillRect/>
          </a:stretch>
        </p:blipFill>
        <p:spPr>
          <a:xfrm>
            <a:off x="8542933" y="2740138"/>
            <a:ext cx="1446978" cy="1320269"/>
          </a:xfrm>
          <a:prstGeom prst="rect">
            <a:avLst/>
          </a:prstGeom>
          <a:noFill/>
          <a:ln>
            <a:noFill/>
          </a:ln>
        </p:spPr>
      </p:pic>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BC3DA6BE-8796-4231-AC27-77F369659084}"/>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Thank You</a:t>
            </a:r>
          </a:p>
        </p:txBody>
      </p:sp>
      <p:pic>
        <p:nvPicPr>
          <p:cNvPr id="8" name="Shape 379" descr="afosr.jpg">
            <a:extLst>
              <a:ext uri="{FF2B5EF4-FFF2-40B4-BE49-F238E27FC236}">
                <a16:creationId xmlns:a16="http://schemas.microsoft.com/office/drawing/2014/main" id="{D1DA79D1-96AF-4565-8344-A6C837A1C1CB}"/>
              </a:ext>
            </a:extLst>
          </p:cNvPr>
          <p:cNvPicPr preferRelativeResize="0"/>
          <p:nvPr/>
        </p:nvPicPr>
        <p:blipFill rotWithShape="1">
          <a:blip r:embed="rId5">
            <a:alphaModFix/>
          </a:blip>
          <a:srcRect/>
          <a:stretch/>
        </p:blipFill>
        <p:spPr>
          <a:xfrm>
            <a:off x="8668202" y="4714620"/>
            <a:ext cx="1321709" cy="1437720"/>
          </a:xfrm>
          <a:prstGeom prst="rect">
            <a:avLst/>
          </a:prstGeom>
          <a:noFill/>
          <a:ln>
            <a:noFill/>
          </a:ln>
        </p:spPr>
      </p:pic>
      <p:pic>
        <p:nvPicPr>
          <p:cNvPr id="9" name="Shape 380">
            <a:extLst>
              <a:ext uri="{FF2B5EF4-FFF2-40B4-BE49-F238E27FC236}">
                <a16:creationId xmlns:a16="http://schemas.microsoft.com/office/drawing/2014/main" id="{95E36BCC-D453-4964-9BCA-FE41C9AFE169}"/>
              </a:ext>
            </a:extLst>
          </p:cNvPr>
          <p:cNvPicPr preferRelativeResize="0"/>
          <p:nvPr/>
        </p:nvPicPr>
        <p:blipFill>
          <a:blip r:embed="rId6">
            <a:alphaModFix/>
          </a:blip>
          <a:stretch>
            <a:fillRect/>
          </a:stretch>
        </p:blipFill>
        <p:spPr>
          <a:xfrm>
            <a:off x="10290539" y="2740299"/>
            <a:ext cx="1541729" cy="1409004"/>
          </a:xfrm>
          <a:prstGeom prst="rect">
            <a:avLst/>
          </a:prstGeom>
          <a:noFill/>
          <a:ln>
            <a:noFill/>
          </a:ln>
        </p:spPr>
      </p:pic>
      <p:pic>
        <p:nvPicPr>
          <p:cNvPr id="11" name="Shape 382">
            <a:extLst>
              <a:ext uri="{FF2B5EF4-FFF2-40B4-BE49-F238E27FC236}">
                <a16:creationId xmlns:a16="http://schemas.microsoft.com/office/drawing/2014/main" id="{FCCDAFCF-3B7F-4156-89BA-1C1D05A57A4D}"/>
              </a:ext>
            </a:extLst>
          </p:cNvPr>
          <p:cNvPicPr preferRelativeResize="0"/>
          <p:nvPr/>
        </p:nvPicPr>
        <p:blipFill>
          <a:blip r:embed="rId7">
            <a:alphaModFix/>
          </a:blip>
          <a:stretch>
            <a:fillRect/>
          </a:stretch>
        </p:blipFill>
        <p:spPr>
          <a:xfrm>
            <a:off x="10323748" y="4936525"/>
            <a:ext cx="1541728" cy="993909"/>
          </a:xfrm>
          <a:prstGeom prst="rect">
            <a:avLst/>
          </a:prstGeom>
          <a:noFill/>
          <a:ln>
            <a:noFill/>
          </a:ln>
        </p:spPr>
      </p:pic>
      <p:sp>
        <p:nvSpPr>
          <p:cNvPr id="12" name="Shape 373">
            <a:extLst>
              <a:ext uri="{FF2B5EF4-FFF2-40B4-BE49-F238E27FC236}">
                <a16:creationId xmlns:a16="http://schemas.microsoft.com/office/drawing/2014/main" id="{75DE54AA-2F83-4CCA-8799-187853071C75}"/>
              </a:ext>
            </a:extLst>
          </p:cNvPr>
          <p:cNvSpPr txBox="1">
            <a:spLocks/>
          </p:cNvSpPr>
          <p:nvPr/>
        </p:nvSpPr>
        <p:spPr>
          <a:xfrm>
            <a:off x="1942498" y="1047975"/>
            <a:ext cx="2526900" cy="5528100"/>
          </a:xfrm>
          <a:prstGeom prst="rect">
            <a:avLst/>
          </a:prstGeom>
          <a:noFill/>
          <a:ln>
            <a:noFill/>
          </a:ln>
        </p:spPr>
        <p:txBody>
          <a:bodyPr spcFirstLastPara="1" vert="horz" wrap="square" lIns="45675" tIns="45675" rIns="45675" bIns="4567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spcBef>
                <a:spcPts val="600"/>
              </a:spcBef>
            </a:pPr>
            <a:r>
              <a:rPr lang="en-US" sz="2300" dirty="0">
                <a:latin typeface="Bell MT" panose="02020503060305020303" pitchFamily="18" charset="0"/>
              </a:rPr>
              <a:t>Simon Dennis</a:t>
            </a:r>
            <a:br>
              <a:rPr lang="en-US" sz="2300" dirty="0">
                <a:latin typeface="Bell MT" panose="02020503060305020303" pitchFamily="18" charset="0"/>
              </a:rPr>
            </a:br>
            <a:r>
              <a:rPr lang="en-US" sz="2300" dirty="0">
                <a:latin typeface="Bell MT" panose="02020503060305020303" pitchFamily="18" charset="0"/>
              </a:rPr>
              <a:t>Ben Stone</a:t>
            </a:r>
            <a:br>
              <a:rPr lang="en-US" sz="2300" dirty="0">
                <a:latin typeface="Bell MT" panose="02020503060305020303" pitchFamily="18" charset="0"/>
              </a:rPr>
            </a:br>
            <a:r>
              <a:rPr lang="en-US" sz="2300" dirty="0" err="1">
                <a:latin typeface="Bell MT" panose="02020503060305020303" pitchFamily="18" charset="0"/>
              </a:rPr>
              <a:t>Jihun</a:t>
            </a:r>
            <a:r>
              <a:rPr lang="en-US" sz="2300" dirty="0">
                <a:latin typeface="Bell MT" panose="02020503060305020303" pitchFamily="18" charset="0"/>
              </a:rPr>
              <a:t> Hamm</a:t>
            </a:r>
            <a:br>
              <a:rPr lang="en-US" sz="2300" dirty="0">
                <a:latin typeface="Bell MT" panose="02020503060305020303" pitchFamily="18" charset="0"/>
              </a:rPr>
            </a:br>
            <a:r>
              <a:rPr lang="en-US" sz="2300" dirty="0">
                <a:latin typeface="Bell MT" panose="02020503060305020303" pitchFamily="18" charset="0"/>
              </a:rPr>
              <a:t>Mikhail Belkin</a:t>
            </a:r>
            <a:br>
              <a:rPr lang="en-US" sz="2300" dirty="0">
                <a:latin typeface="Bell MT" panose="02020503060305020303" pitchFamily="18" charset="0"/>
              </a:rPr>
            </a:br>
            <a:r>
              <a:rPr lang="en-US" sz="1000" dirty="0">
                <a:latin typeface="Bell MT" panose="02020503060305020303" pitchFamily="18" charset="0"/>
              </a:rPr>
              <a:t> </a:t>
            </a:r>
            <a:br>
              <a:rPr lang="en-US" sz="2500" dirty="0">
                <a:latin typeface="Bell MT" panose="02020503060305020303" pitchFamily="18" charset="0"/>
              </a:rPr>
            </a:br>
            <a:r>
              <a:rPr lang="en-US" sz="2300" dirty="0">
                <a:latin typeface="Bell MT" panose="02020503060305020303" pitchFamily="18" charset="0"/>
              </a:rPr>
              <a:t>Vishnu Sreekumar</a:t>
            </a:r>
            <a:br>
              <a:rPr lang="en-US" sz="2300" dirty="0">
                <a:latin typeface="Bell MT" panose="02020503060305020303" pitchFamily="18" charset="0"/>
              </a:rPr>
            </a:br>
            <a:r>
              <a:rPr lang="en-US" sz="1500" dirty="0">
                <a:latin typeface="Bell MT" panose="02020503060305020303" pitchFamily="18" charset="0"/>
              </a:rPr>
              <a:t> </a:t>
            </a:r>
            <a:br>
              <a:rPr lang="en-US" sz="2500" dirty="0">
                <a:latin typeface="Bell MT" panose="02020503060305020303" pitchFamily="18" charset="0"/>
              </a:rPr>
            </a:br>
            <a:r>
              <a:rPr lang="en-US" sz="2300" dirty="0">
                <a:latin typeface="Bell MT" panose="02020503060305020303" pitchFamily="18" charset="0"/>
              </a:rPr>
              <a:t>Per </a:t>
            </a:r>
            <a:r>
              <a:rPr lang="en-US" sz="2300" dirty="0" err="1">
                <a:latin typeface="Bell MT" panose="02020503060305020303" pitchFamily="18" charset="0"/>
              </a:rPr>
              <a:t>Sederberg</a:t>
            </a:r>
            <a:br>
              <a:rPr lang="en-US" sz="2300" dirty="0">
                <a:latin typeface="Bell MT" panose="02020503060305020303" pitchFamily="18" charset="0"/>
              </a:rPr>
            </a:br>
            <a:r>
              <a:rPr lang="en-US" sz="2300" dirty="0">
                <a:latin typeface="Bell MT" panose="02020503060305020303" pitchFamily="18" charset="0"/>
              </a:rPr>
              <a:t>Troy Smith</a:t>
            </a:r>
            <a:br>
              <a:rPr lang="en-US" sz="2300" dirty="0">
                <a:latin typeface="Bell MT" panose="02020503060305020303" pitchFamily="18" charset="0"/>
              </a:rPr>
            </a:br>
            <a:r>
              <a:rPr lang="en-US" sz="2300" dirty="0">
                <a:latin typeface="Bell MT" panose="02020503060305020303" pitchFamily="18" charset="0"/>
              </a:rPr>
              <a:t>Dylan Neilson</a:t>
            </a:r>
            <a:br>
              <a:rPr lang="en-US" sz="2500" dirty="0">
                <a:latin typeface="Bell MT" panose="02020503060305020303" pitchFamily="18" charset="0"/>
              </a:rPr>
            </a:br>
            <a:br>
              <a:rPr lang="en-US" sz="2500" dirty="0">
                <a:latin typeface="Bell MT" panose="02020503060305020303" pitchFamily="18" charset="0"/>
              </a:rPr>
            </a:br>
            <a:r>
              <a:rPr lang="en-US" sz="2300" dirty="0">
                <a:latin typeface="Bell MT" panose="02020503060305020303" pitchFamily="18" charset="0"/>
              </a:rPr>
              <a:t>Hyungwook </a:t>
            </a:r>
            <a:r>
              <a:rPr lang="en-US" sz="2300" dirty="0" err="1">
                <a:latin typeface="Bell MT" panose="02020503060305020303" pitchFamily="18" charset="0"/>
              </a:rPr>
              <a:t>Yim</a:t>
            </a:r>
            <a:endParaRPr lang="en-US" sz="2300" dirty="0">
              <a:latin typeface="Bell MT" panose="02020503060305020303" pitchFamily="18" charset="0"/>
            </a:endParaRPr>
          </a:p>
          <a:p>
            <a:pPr>
              <a:lnSpc>
                <a:spcPct val="100000"/>
              </a:lnSpc>
              <a:spcBef>
                <a:spcPts val="600"/>
              </a:spcBef>
            </a:pPr>
            <a:endParaRPr lang="en-US" sz="2500" dirty="0">
              <a:latin typeface="Bell MT" panose="02020503060305020303" pitchFamily="18" charset="0"/>
            </a:endParaRPr>
          </a:p>
          <a:p>
            <a:pPr>
              <a:lnSpc>
                <a:spcPct val="100000"/>
              </a:lnSpc>
              <a:spcBef>
                <a:spcPts val="600"/>
              </a:spcBef>
            </a:pPr>
            <a:r>
              <a:rPr lang="en-US" sz="2300" dirty="0">
                <a:latin typeface="Bell MT" panose="02020503060305020303" pitchFamily="18" charset="0"/>
              </a:rPr>
              <a:t>Nathan Evans</a:t>
            </a:r>
          </a:p>
        </p:txBody>
      </p:sp>
      <p:pic>
        <p:nvPicPr>
          <p:cNvPr id="13" name="Shape 374">
            <a:extLst>
              <a:ext uri="{FF2B5EF4-FFF2-40B4-BE49-F238E27FC236}">
                <a16:creationId xmlns:a16="http://schemas.microsoft.com/office/drawing/2014/main" id="{18D02869-1B92-47F5-9CA2-8B8F8EB43B1D}"/>
              </a:ext>
            </a:extLst>
          </p:cNvPr>
          <p:cNvPicPr preferRelativeResize="0"/>
          <p:nvPr/>
        </p:nvPicPr>
        <p:blipFill>
          <a:blip r:embed="rId8">
            <a:alphaModFix/>
          </a:blip>
          <a:stretch>
            <a:fillRect/>
          </a:stretch>
        </p:blipFill>
        <p:spPr>
          <a:xfrm>
            <a:off x="328496" y="2541110"/>
            <a:ext cx="1397091" cy="811911"/>
          </a:xfrm>
          <a:prstGeom prst="rect">
            <a:avLst/>
          </a:prstGeom>
          <a:noFill/>
          <a:ln>
            <a:noFill/>
          </a:ln>
        </p:spPr>
      </p:pic>
      <p:sp>
        <p:nvSpPr>
          <p:cNvPr id="15" name="Shape 375">
            <a:extLst>
              <a:ext uri="{FF2B5EF4-FFF2-40B4-BE49-F238E27FC236}">
                <a16:creationId xmlns:a16="http://schemas.microsoft.com/office/drawing/2014/main" id="{ED6AC31F-AD02-4870-9129-527430779457}"/>
              </a:ext>
            </a:extLst>
          </p:cNvPr>
          <p:cNvSpPr txBox="1">
            <a:spLocks/>
          </p:cNvSpPr>
          <p:nvPr/>
        </p:nvSpPr>
        <p:spPr>
          <a:xfrm>
            <a:off x="4850421" y="1066113"/>
            <a:ext cx="3033900" cy="5351400"/>
          </a:xfrm>
          <a:prstGeom prst="rect">
            <a:avLst/>
          </a:prstGeom>
          <a:noFill/>
          <a:ln>
            <a:noFill/>
          </a:ln>
        </p:spPr>
        <p:txBody>
          <a:bodyPr spcFirstLastPara="1" vert="horz" wrap="square" lIns="45675" tIns="45675" rIns="45675" bIns="45675"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5000"/>
              </a:lnSpc>
              <a:spcBef>
                <a:spcPts val="0"/>
              </a:spcBef>
            </a:pPr>
            <a:r>
              <a:rPr lang="en-US" sz="2300" b="1" dirty="0">
                <a:solidFill>
                  <a:srgbClr val="333333"/>
                </a:solidFill>
                <a:highlight>
                  <a:srgbClr val="FFFFFF"/>
                </a:highlight>
                <a:latin typeface="Bell MT" panose="02020503060305020303" pitchFamily="18" charset="0"/>
              </a:rPr>
              <a:t>Students &amp; Volunteers</a:t>
            </a:r>
          </a:p>
          <a:p>
            <a:pPr>
              <a:lnSpc>
                <a:spcPct val="115000"/>
              </a:lnSpc>
              <a:spcBef>
                <a:spcPts val="0"/>
              </a:spcBef>
            </a:pPr>
            <a:r>
              <a:rPr lang="en-US" sz="2200" dirty="0">
                <a:solidFill>
                  <a:srgbClr val="333333"/>
                </a:solidFill>
                <a:highlight>
                  <a:srgbClr val="FFFFFF"/>
                </a:highlight>
                <a:latin typeface="Bell MT" panose="02020503060305020303" pitchFamily="18" charset="0"/>
              </a:rPr>
              <a:t>Corrine McGann</a:t>
            </a:r>
            <a:br>
              <a:rPr lang="en-US" sz="2200" dirty="0">
                <a:solidFill>
                  <a:srgbClr val="333333"/>
                </a:solidFill>
                <a:highlight>
                  <a:srgbClr val="FFFFFF"/>
                </a:highlight>
                <a:latin typeface="Bell MT" panose="02020503060305020303" pitchFamily="18" charset="0"/>
              </a:rPr>
            </a:br>
            <a:r>
              <a:rPr lang="en-US" sz="2200" dirty="0">
                <a:solidFill>
                  <a:srgbClr val="333333"/>
                </a:solidFill>
                <a:highlight>
                  <a:srgbClr val="FFFFFF"/>
                </a:highlight>
                <a:latin typeface="Bell MT" panose="02020503060305020303" pitchFamily="18" charset="0"/>
              </a:rPr>
              <a:t>Gabrielle Matthews</a:t>
            </a:r>
            <a:br>
              <a:rPr lang="en-US" sz="2200" dirty="0">
                <a:solidFill>
                  <a:srgbClr val="333333"/>
                </a:solidFill>
                <a:highlight>
                  <a:srgbClr val="FFFFFF"/>
                </a:highlight>
                <a:latin typeface="Bell MT" panose="02020503060305020303" pitchFamily="18" charset="0"/>
              </a:rPr>
            </a:br>
            <a:r>
              <a:rPr lang="en-US" sz="2200" dirty="0">
                <a:solidFill>
                  <a:srgbClr val="333333"/>
                </a:solidFill>
                <a:highlight>
                  <a:srgbClr val="FFFFFF"/>
                </a:highlight>
                <a:latin typeface="Bell MT" panose="02020503060305020303" pitchFamily="18" charset="0"/>
              </a:rPr>
              <a:t>Kay Chan</a:t>
            </a:r>
            <a:br>
              <a:rPr lang="en-US" sz="2200" dirty="0">
                <a:solidFill>
                  <a:srgbClr val="333333"/>
                </a:solidFill>
                <a:highlight>
                  <a:srgbClr val="FFFFFF"/>
                </a:highlight>
                <a:latin typeface="Bell MT" panose="02020503060305020303" pitchFamily="18" charset="0"/>
              </a:rPr>
            </a:br>
            <a:r>
              <a:rPr lang="en-US" sz="2200" dirty="0">
                <a:solidFill>
                  <a:srgbClr val="333333"/>
                </a:solidFill>
                <a:highlight>
                  <a:srgbClr val="FFFFFF"/>
                </a:highlight>
                <a:latin typeface="Bell MT" panose="02020503060305020303" pitchFamily="18" charset="0"/>
              </a:rPr>
              <a:t>Samuel Collison</a:t>
            </a:r>
            <a:br>
              <a:rPr lang="en-US" sz="2200" dirty="0">
                <a:solidFill>
                  <a:srgbClr val="333333"/>
                </a:solidFill>
                <a:highlight>
                  <a:srgbClr val="FFFFFF"/>
                </a:highlight>
                <a:latin typeface="Bell MT" panose="02020503060305020303" pitchFamily="18" charset="0"/>
              </a:rPr>
            </a:br>
            <a:r>
              <a:rPr lang="en-US" sz="2200" dirty="0" err="1">
                <a:solidFill>
                  <a:srgbClr val="333333"/>
                </a:solidFill>
                <a:highlight>
                  <a:srgbClr val="FFFFFF"/>
                </a:highlight>
                <a:latin typeface="Bell MT" panose="02020503060305020303" pitchFamily="18" charset="0"/>
              </a:rPr>
              <a:t>Mhairi</a:t>
            </a:r>
            <a:r>
              <a:rPr lang="en-US" sz="2200" dirty="0">
                <a:solidFill>
                  <a:srgbClr val="333333"/>
                </a:solidFill>
                <a:highlight>
                  <a:srgbClr val="FFFFFF"/>
                </a:highlight>
                <a:latin typeface="Bell MT" panose="02020503060305020303" pitchFamily="18" charset="0"/>
              </a:rPr>
              <a:t> Gray</a:t>
            </a:r>
            <a:br>
              <a:rPr lang="en-US" sz="2200" dirty="0">
                <a:solidFill>
                  <a:srgbClr val="333333"/>
                </a:solidFill>
                <a:highlight>
                  <a:srgbClr val="FFFFFF"/>
                </a:highlight>
                <a:latin typeface="Bell MT" panose="02020503060305020303" pitchFamily="18" charset="0"/>
              </a:rPr>
            </a:br>
            <a:r>
              <a:rPr lang="en-US" sz="2200" dirty="0">
                <a:solidFill>
                  <a:srgbClr val="333333"/>
                </a:solidFill>
                <a:highlight>
                  <a:srgbClr val="FFFFFF"/>
                </a:highlight>
                <a:latin typeface="Bell MT" panose="02020503060305020303" pitchFamily="18" charset="0"/>
              </a:rPr>
              <a:t>Anita Gray</a:t>
            </a:r>
            <a:br>
              <a:rPr lang="en-US" sz="2200" dirty="0">
                <a:solidFill>
                  <a:srgbClr val="333333"/>
                </a:solidFill>
                <a:highlight>
                  <a:srgbClr val="FFFFFF"/>
                </a:highlight>
                <a:latin typeface="Bell MT" panose="02020503060305020303" pitchFamily="18" charset="0"/>
              </a:rPr>
            </a:br>
            <a:r>
              <a:rPr lang="en-US" sz="2200" dirty="0">
                <a:solidFill>
                  <a:srgbClr val="333333"/>
                </a:solidFill>
                <a:highlight>
                  <a:srgbClr val="FFFFFF"/>
                </a:highlight>
                <a:latin typeface="Bell MT" panose="02020503060305020303" pitchFamily="18" charset="0"/>
              </a:rPr>
              <a:t>Megan Baker</a:t>
            </a:r>
            <a:br>
              <a:rPr lang="en-US" sz="2200" dirty="0">
                <a:solidFill>
                  <a:srgbClr val="333333"/>
                </a:solidFill>
                <a:highlight>
                  <a:srgbClr val="FFFFFF"/>
                </a:highlight>
                <a:latin typeface="Bell MT" panose="02020503060305020303" pitchFamily="18" charset="0"/>
              </a:rPr>
            </a:br>
            <a:r>
              <a:rPr lang="en-US" sz="2200" dirty="0">
                <a:solidFill>
                  <a:srgbClr val="333333"/>
                </a:solidFill>
                <a:highlight>
                  <a:srgbClr val="FFFFFF"/>
                </a:highlight>
                <a:latin typeface="Bell MT" panose="02020503060305020303" pitchFamily="18" charset="0"/>
              </a:rPr>
              <a:t>Viviana Pinzon Morales</a:t>
            </a:r>
            <a:br>
              <a:rPr lang="en-US" sz="2200" dirty="0">
                <a:solidFill>
                  <a:srgbClr val="333333"/>
                </a:solidFill>
                <a:highlight>
                  <a:srgbClr val="FFFFFF"/>
                </a:highlight>
                <a:latin typeface="Bell MT" panose="02020503060305020303" pitchFamily="18" charset="0"/>
              </a:rPr>
            </a:br>
            <a:r>
              <a:rPr lang="en-US" sz="2200" dirty="0">
                <a:solidFill>
                  <a:srgbClr val="333333"/>
                </a:solidFill>
                <a:highlight>
                  <a:srgbClr val="FFFFFF"/>
                </a:highlight>
                <a:latin typeface="Bell MT" panose="02020503060305020303" pitchFamily="18" charset="0"/>
              </a:rPr>
              <a:t>Rachael Vince</a:t>
            </a:r>
            <a:br>
              <a:rPr lang="en-US" sz="2200" dirty="0">
                <a:solidFill>
                  <a:srgbClr val="333333"/>
                </a:solidFill>
                <a:highlight>
                  <a:srgbClr val="FFFFFF"/>
                </a:highlight>
                <a:latin typeface="Bell MT" panose="02020503060305020303" pitchFamily="18" charset="0"/>
              </a:rPr>
            </a:br>
            <a:r>
              <a:rPr lang="en-US" sz="2200" dirty="0">
                <a:solidFill>
                  <a:srgbClr val="333333"/>
                </a:solidFill>
                <a:highlight>
                  <a:srgbClr val="FFFFFF"/>
                </a:highlight>
                <a:latin typeface="Bell MT" panose="02020503060305020303" pitchFamily="18" charset="0"/>
              </a:rPr>
              <a:t>Alison Rasmussen</a:t>
            </a:r>
            <a:br>
              <a:rPr lang="en-US" sz="2200" dirty="0">
                <a:solidFill>
                  <a:srgbClr val="333333"/>
                </a:solidFill>
                <a:highlight>
                  <a:srgbClr val="FFFFFF"/>
                </a:highlight>
                <a:latin typeface="Bell MT" panose="02020503060305020303" pitchFamily="18" charset="0"/>
              </a:rPr>
            </a:br>
            <a:r>
              <a:rPr lang="en-US" sz="2200" dirty="0">
                <a:solidFill>
                  <a:srgbClr val="333333"/>
                </a:solidFill>
                <a:highlight>
                  <a:srgbClr val="FFFFFF"/>
                </a:highlight>
                <a:latin typeface="Bell MT" panose="02020503060305020303" pitchFamily="18" charset="0"/>
              </a:rPr>
              <a:t>Ruby Walker</a:t>
            </a:r>
          </a:p>
          <a:p>
            <a:pPr>
              <a:lnSpc>
                <a:spcPct val="115000"/>
              </a:lnSpc>
              <a:spcBef>
                <a:spcPts val="0"/>
              </a:spcBef>
            </a:pPr>
            <a:r>
              <a:rPr lang="en-US" sz="2200" dirty="0">
                <a:solidFill>
                  <a:srgbClr val="333333"/>
                </a:solidFill>
                <a:highlight>
                  <a:srgbClr val="FFFFFF"/>
                </a:highlight>
                <a:latin typeface="Bell MT" panose="02020503060305020303" pitchFamily="18" charset="0"/>
              </a:rPr>
              <a:t>Nicholas </a:t>
            </a:r>
            <a:r>
              <a:rPr lang="en-US" sz="2200" dirty="0" err="1">
                <a:solidFill>
                  <a:srgbClr val="333333"/>
                </a:solidFill>
                <a:highlight>
                  <a:srgbClr val="FFFFFF"/>
                </a:highlight>
                <a:latin typeface="Bell MT" panose="02020503060305020303" pitchFamily="18" charset="0"/>
              </a:rPr>
              <a:t>Bignall</a:t>
            </a:r>
            <a:endParaRPr lang="en-US" sz="2200" dirty="0">
              <a:solidFill>
                <a:srgbClr val="333333"/>
              </a:solidFill>
              <a:highlight>
                <a:srgbClr val="FFFFFF"/>
              </a:highlight>
              <a:latin typeface="Bell MT" panose="02020503060305020303" pitchFamily="18" charset="0"/>
            </a:endParaRPr>
          </a:p>
        </p:txBody>
      </p:sp>
      <p:pic>
        <p:nvPicPr>
          <p:cNvPr id="16" name="Shape 376" descr="unforgettable.me.png">
            <a:extLst>
              <a:ext uri="{FF2B5EF4-FFF2-40B4-BE49-F238E27FC236}">
                <a16:creationId xmlns:a16="http://schemas.microsoft.com/office/drawing/2014/main" id="{23053884-FB2E-48A6-B145-A29DA20C0119}"/>
              </a:ext>
            </a:extLst>
          </p:cNvPr>
          <p:cNvPicPr preferRelativeResize="0"/>
          <p:nvPr/>
        </p:nvPicPr>
        <p:blipFill>
          <a:blip r:embed="rId9">
            <a:alphaModFix/>
          </a:blip>
          <a:stretch>
            <a:fillRect/>
          </a:stretch>
        </p:blipFill>
        <p:spPr>
          <a:xfrm>
            <a:off x="92916" y="1108396"/>
            <a:ext cx="1868252" cy="1447698"/>
          </a:xfrm>
          <a:prstGeom prst="rect">
            <a:avLst/>
          </a:prstGeom>
          <a:noFill/>
          <a:ln>
            <a:noFill/>
          </a:ln>
        </p:spPr>
      </p:pic>
      <p:pic>
        <p:nvPicPr>
          <p:cNvPr id="3" name="Picture 2">
            <a:extLst>
              <a:ext uri="{FF2B5EF4-FFF2-40B4-BE49-F238E27FC236}">
                <a16:creationId xmlns:a16="http://schemas.microsoft.com/office/drawing/2014/main" id="{09CA3686-0656-4C77-9F89-527A4DBDB112}"/>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20272" y="4292277"/>
            <a:ext cx="1141203" cy="1141203"/>
          </a:xfrm>
          <a:prstGeom prst="rect">
            <a:avLst/>
          </a:prstGeom>
        </p:spPr>
      </p:pic>
      <p:pic>
        <p:nvPicPr>
          <p:cNvPr id="20" name="Picture 19">
            <a:extLst>
              <a:ext uri="{FF2B5EF4-FFF2-40B4-BE49-F238E27FC236}">
                <a16:creationId xmlns:a16="http://schemas.microsoft.com/office/drawing/2014/main" id="{5EBC0B93-08E0-49FD-B282-6BCCF1031DD1}"/>
              </a:ext>
            </a:extLst>
          </p:cNvPr>
          <p:cNvPicPr>
            <a:picLocks noChangeAspect="1"/>
          </p:cNvPicPr>
          <p:nvPr/>
        </p:nvPicPr>
        <p:blipFill rotWithShape="1">
          <a:blip r:embed="rId11">
            <a:extLst>
              <a:ext uri="{28A0092B-C50C-407E-A947-70E740481C1C}">
                <a14:useLocalDpi xmlns:a14="http://schemas.microsoft.com/office/drawing/2010/main" val="0"/>
              </a:ext>
            </a:extLst>
          </a:blip>
          <a:srcRect t="12898" b="14906"/>
          <a:stretch/>
        </p:blipFill>
        <p:spPr>
          <a:xfrm>
            <a:off x="391243" y="5394128"/>
            <a:ext cx="1134497" cy="991712"/>
          </a:xfrm>
          <a:prstGeom prst="rect">
            <a:avLst/>
          </a:prstGeom>
        </p:spPr>
      </p:pic>
      <p:pic>
        <p:nvPicPr>
          <p:cNvPr id="17" name="Shape 377">
            <a:extLst>
              <a:ext uri="{FF2B5EF4-FFF2-40B4-BE49-F238E27FC236}">
                <a16:creationId xmlns:a16="http://schemas.microsoft.com/office/drawing/2014/main" id="{BFB3629A-1459-4747-8C77-F91E742EA2D2}"/>
              </a:ext>
            </a:extLst>
          </p:cNvPr>
          <p:cNvPicPr preferRelativeResize="0"/>
          <p:nvPr/>
        </p:nvPicPr>
        <p:blipFill>
          <a:blip r:embed="rId12">
            <a:alphaModFix/>
          </a:blip>
          <a:stretch>
            <a:fillRect/>
          </a:stretch>
        </p:blipFill>
        <p:spPr>
          <a:xfrm>
            <a:off x="496276" y="3375324"/>
            <a:ext cx="991211" cy="1031329"/>
          </a:xfrm>
          <a:prstGeom prst="rect">
            <a:avLst/>
          </a:prstGeom>
          <a:noFill/>
          <a:ln>
            <a:noFill/>
          </a:ln>
        </p:spPr>
      </p:pic>
      <p:pic>
        <p:nvPicPr>
          <p:cNvPr id="21" name="Shape 378">
            <a:extLst>
              <a:ext uri="{FF2B5EF4-FFF2-40B4-BE49-F238E27FC236}">
                <a16:creationId xmlns:a16="http://schemas.microsoft.com/office/drawing/2014/main" id="{737EDBE1-803D-4535-AA38-E031F884B7BA}"/>
              </a:ext>
            </a:extLst>
          </p:cNvPr>
          <p:cNvPicPr preferRelativeResize="0"/>
          <p:nvPr/>
        </p:nvPicPr>
        <p:blipFill>
          <a:blip r:embed="rId13">
            <a:alphaModFix/>
          </a:blip>
          <a:stretch>
            <a:fillRect/>
          </a:stretch>
        </p:blipFill>
        <p:spPr>
          <a:xfrm>
            <a:off x="9442818" y="1156617"/>
            <a:ext cx="1446978" cy="1384493"/>
          </a:xfrm>
          <a:prstGeom prst="rect">
            <a:avLst/>
          </a:prstGeom>
          <a:noFill/>
          <a:ln>
            <a:noFill/>
          </a:ln>
        </p:spPr>
      </p:pic>
      <p:pic>
        <p:nvPicPr>
          <p:cNvPr id="18" name="Shape 378">
            <a:extLst>
              <a:ext uri="{FF2B5EF4-FFF2-40B4-BE49-F238E27FC236}">
                <a16:creationId xmlns:a16="http://schemas.microsoft.com/office/drawing/2014/main" id="{492D4B62-D282-4DD6-A44D-A88D7F9C23B5}"/>
              </a:ext>
            </a:extLst>
          </p:cNvPr>
          <p:cNvPicPr preferRelativeResize="0"/>
          <p:nvPr/>
        </p:nvPicPr>
        <p:blipFill>
          <a:blip r:embed="rId13">
            <a:alphaModFix/>
          </a:blip>
          <a:stretch>
            <a:fillRect/>
          </a:stretch>
        </p:blipFill>
        <p:spPr>
          <a:xfrm>
            <a:off x="11150600" y="1"/>
            <a:ext cx="1041400" cy="1026942"/>
          </a:xfrm>
          <a:prstGeom prst="rect">
            <a:avLst/>
          </a:prstGeom>
          <a:noFill/>
          <a:ln>
            <a:noFill/>
          </a:ln>
        </p:spPr>
      </p:pic>
    </p:spTree>
    <p:extLst>
      <p:ext uri="{BB962C8B-B14F-4D97-AF65-F5344CB8AC3E}">
        <p14:creationId xmlns:p14="http://schemas.microsoft.com/office/powerpoint/2010/main" val="4260375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BC3DA6BE-8796-4231-AC27-77F369659084}"/>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Model Evaluation</a:t>
            </a:r>
          </a:p>
        </p:txBody>
      </p:sp>
      <p:sp>
        <p:nvSpPr>
          <p:cNvPr id="12" name="Rectangle 11">
            <a:extLst>
              <a:ext uri="{FF2B5EF4-FFF2-40B4-BE49-F238E27FC236}">
                <a16:creationId xmlns:a16="http://schemas.microsoft.com/office/drawing/2014/main" id="{BC6A4F51-DCE8-4E77-8DB2-BA513CF652EF}"/>
              </a:ext>
            </a:extLst>
          </p:cNvPr>
          <p:cNvSpPr/>
          <p:nvPr/>
        </p:nvSpPr>
        <p:spPr>
          <a:xfrm>
            <a:off x="339052" y="1341538"/>
            <a:ext cx="5833148" cy="4708981"/>
          </a:xfrm>
          <a:prstGeom prst="rect">
            <a:avLst/>
          </a:prstGeom>
        </p:spPr>
        <p:txBody>
          <a:bodyPr wrap="square">
            <a:spAutoFit/>
          </a:bodyPr>
          <a:lstStyle/>
          <a:p>
            <a:r>
              <a:rPr lang="en-AU" sz="3000" b="1" dirty="0">
                <a:solidFill>
                  <a:prstClr val="black"/>
                </a:solidFill>
                <a:latin typeface="Bell MT" panose="02020503060305020303" pitchFamily="18" charset="0"/>
                <a:cs typeface="Arial" panose="020B0604020202020204" pitchFamily="34" charset="0"/>
              </a:rPr>
              <a:t>Cross Validation</a:t>
            </a:r>
          </a:p>
          <a:p>
            <a:r>
              <a:rPr lang="en-AU" sz="3000" dirty="0">
                <a:solidFill>
                  <a:prstClr val="black"/>
                </a:solidFill>
                <a:latin typeface="Bell MT" panose="02020503060305020303" pitchFamily="18" charset="0"/>
                <a:cs typeface="Arial" panose="020B0604020202020204" pitchFamily="34" charset="0"/>
              </a:rPr>
              <a:t>Assess how well the model predicts </a:t>
            </a:r>
            <a:br>
              <a:rPr lang="en-AU" sz="3000" dirty="0">
                <a:solidFill>
                  <a:prstClr val="black"/>
                </a:solidFill>
                <a:latin typeface="Bell MT" panose="02020503060305020303" pitchFamily="18" charset="0"/>
                <a:cs typeface="Arial" panose="020B0604020202020204" pitchFamily="34" charset="0"/>
              </a:rPr>
            </a:br>
            <a:r>
              <a:rPr lang="en-AU" sz="3000" dirty="0">
                <a:solidFill>
                  <a:prstClr val="black"/>
                </a:solidFill>
                <a:latin typeface="Bell MT" panose="02020503060305020303" pitchFamily="18" charset="0"/>
                <a:cs typeface="Arial" panose="020B0604020202020204" pitchFamily="34" charset="0"/>
              </a:rPr>
              <a:t>memory when given new data.</a:t>
            </a:r>
          </a:p>
          <a:p>
            <a:endParaRPr lang="en-AU" sz="3000" b="1" dirty="0">
              <a:solidFill>
                <a:prstClr val="black"/>
              </a:solidFill>
              <a:latin typeface="Bell MT" panose="02020503060305020303" pitchFamily="18" charset="0"/>
              <a:cs typeface="Arial" panose="020B0604020202020204" pitchFamily="34" charset="0"/>
            </a:endParaRPr>
          </a:p>
          <a:p>
            <a:r>
              <a:rPr lang="en-AU" sz="3000" b="1" dirty="0">
                <a:solidFill>
                  <a:prstClr val="black"/>
                </a:solidFill>
                <a:latin typeface="Bell MT" panose="02020503060305020303" pitchFamily="18" charset="0"/>
                <a:cs typeface="Arial" panose="020B0604020202020204" pitchFamily="34" charset="0"/>
              </a:rPr>
              <a:t>Leave-One-Decision-Out</a:t>
            </a:r>
          </a:p>
          <a:p>
            <a:r>
              <a:rPr lang="en-AU" sz="3000" b="1" dirty="0">
                <a:solidFill>
                  <a:prstClr val="black"/>
                </a:solidFill>
                <a:latin typeface="Bell MT" panose="02020503060305020303" pitchFamily="18" charset="0"/>
                <a:cs typeface="Arial" panose="020B0604020202020204" pitchFamily="34" charset="0"/>
              </a:rPr>
              <a:t>Cross Validation</a:t>
            </a:r>
          </a:p>
          <a:p>
            <a:r>
              <a:rPr lang="en-AU" sz="3000" dirty="0">
                <a:solidFill>
                  <a:prstClr val="black"/>
                </a:solidFill>
                <a:latin typeface="Bell MT" panose="02020503060305020303" pitchFamily="18" charset="0"/>
                <a:cs typeface="Arial" panose="020B0604020202020204" pitchFamily="34" charset="0"/>
              </a:rPr>
              <a:t>Perplexity = </a:t>
            </a:r>
            <a:r>
              <a:rPr lang="en-AU" sz="3000" dirty="0">
                <a:solidFill>
                  <a:prstClr val="black"/>
                </a:solidFill>
                <a:latin typeface="Times New Roman" panose="02020603050405020304" pitchFamily="18" charset="0"/>
                <a:cs typeface="Times New Roman" panose="02020603050405020304" pitchFamily="18" charset="0"/>
              </a:rPr>
              <a:t>8.716</a:t>
            </a:r>
          </a:p>
          <a:p>
            <a:r>
              <a:rPr lang="en-AU" sz="3000" dirty="0">
                <a:solidFill>
                  <a:prstClr val="black"/>
                </a:solidFill>
                <a:latin typeface="Times New Roman" panose="02020603050405020304" pitchFamily="18" charset="0"/>
                <a:cs typeface="Times New Roman" panose="02020603050405020304" pitchFamily="18" charset="0"/>
              </a:rPr>
              <a:t>All Data Perplexity = 8.523</a:t>
            </a:r>
          </a:p>
          <a:p>
            <a:endParaRPr lang="en-AU" sz="3000" dirty="0">
              <a:solidFill>
                <a:prstClr val="black"/>
              </a:solidFill>
              <a:latin typeface="Times New Roman" panose="02020603050405020304" pitchFamily="18" charset="0"/>
              <a:cs typeface="Times New Roman" panose="02020603050405020304" pitchFamily="18" charset="0"/>
            </a:endParaRPr>
          </a:p>
          <a:p>
            <a:r>
              <a:rPr lang="en-AU" sz="3000" dirty="0">
                <a:solidFill>
                  <a:prstClr val="black"/>
                </a:solidFill>
                <a:latin typeface="Times New Roman" panose="02020603050405020304" pitchFamily="18" charset="0"/>
                <a:cs typeface="Times New Roman" panose="02020603050405020304" pitchFamily="18" charset="0"/>
              </a:rPr>
              <a:t>N Decisions = 10660</a:t>
            </a:r>
          </a:p>
        </p:txBody>
      </p:sp>
      <p:sp>
        <p:nvSpPr>
          <p:cNvPr id="8" name="Rectangle 7">
            <a:extLst>
              <a:ext uri="{FF2B5EF4-FFF2-40B4-BE49-F238E27FC236}">
                <a16:creationId xmlns:a16="http://schemas.microsoft.com/office/drawing/2014/main" id="{716CC8FD-7AE4-4CE7-B71F-69204C614B61}"/>
              </a:ext>
            </a:extLst>
          </p:cNvPr>
          <p:cNvSpPr/>
          <p:nvPr/>
        </p:nvSpPr>
        <p:spPr>
          <a:xfrm>
            <a:off x="6503511" y="1919589"/>
            <a:ext cx="755335"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8</a:t>
            </a:r>
            <a:r>
              <a:rPr lang="en-AU" sz="2500" dirty="0">
                <a:solidFill>
                  <a:prstClr val="black"/>
                </a:solidFill>
                <a:latin typeface="Bell MT" panose="02020503060305020303" pitchFamily="18" charset="0"/>
                <a:cs typeface="Arial" panose="020B0604020202020204" pitchFamily="34" charset="0"/>
              </a:rPr>
              <a:t>am</a:t>
            </a:r>
            <a:endParaRPr lang="en-AU" sz="2500" dirty="0"/>
          </a:p>
        </p:txBody>
      </p:sp>
      <p:sp>
        <p:nvSpPr>
          <p:cNvPr id="9" name="Rectangle 8">
            <a:extLst>
              <a:ext uri="{FF2B5EF4-FFF2-40B4-BE49-F238E27FC236}">
                <a16:creationId xmlns:a16="http://schemas.microsoft.com/office/drawing/2014/main" id="{4F4D29E2-5637-4CAB-9F45-506C71EBA6F3}"/>
              </a:ext>
            </a:extLst>
          </p:cNvPr>
          <p:cNvSpPr/>
          <p:nvPr/>
        </p:nvSpPr>
        <p:spPr>
          <a:xfrm>
            <a:off x="6503511" y="2815694"/>
            <a:ext cx="755335"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9</a:t>
            </a:r>
            <a:r>
              <a:rPr lang="en-AU" sz="2500" dirty="0">
                <a:solidFill>
                  <a:prstClr val="black"/>
                </a:solidFill>
                <a:latin typeface="Bell MT" panose="02020503060305020303" pitchFamily="18" charset="0"/>
                <a:cs typeface="Arial" panose="020B0604020202020204" pitchFamily="34" charset="0"/>
              </a:rPr>
              <a:t>am</a:t>
            </a:r>
            <a:endParaRPr lang="en-AU" sz="2500" dirty="0"/>
          </a:p>
        </p:txBody>
      </p:sp>
      <p:sp>
        <p:nvSpPr>
          <p:cNvPr id="10" name="Rectangle 9">
            <a:extLst>
              <a:ext uri="{FF2B5EF4-FFF2-40B4-BE49-F238E27FC236}">
                <a16:creationId xmlns:a16="http://schemas.microsoft.com/office/drawing/2014/main" id="{29285017-96F5-44DC-B40F-90F5A77CF52F}"/>
              </a:ext>
            </a:extLst>
          </p:cNvPr>
          <p:cNvSpPr/>
          <p:nvPr/>
        </p:nvSpPr>
        <p:spPr>
          <a:xfrm>
            <a:off x="6423358" y="3711799"/>
            <a:ext cx="915635"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10</a:t>
            </a:r>
            <a:r>
              <a:rPr lang="en-AU" sz="2500" dirty="0">
                <a:solidFill>
                  <a:prstClr val="black"/>
                </a:solidFill>
                <a:latin typeface="Bell MT" panose="02020503060305020303" pitchFamily="18" charset="0"/>
                <a:cs typeface="Arial" panose="020B0604020202020204" pitchFamily="34" charset="0"/>
              </a:rPr>
              <a:t>am</a:t>
            </a:r>
            <a:endParaRPr lang="en-AU" sz="2500" dirty="0"/>
          </a:p>
        </p:txBody>
      </p:sp>
      <p:sp>
        <p:nvSpPr>
          <p:cNvPr id="11" name="Rectangle 10">
            <a:extLst>
              <a:ext uri="{FF2B5EF4-FFF2-40B4-BE49-F238E27FC236}">
                <a16:creationId xmlns:a16="http://schemas.microsoft.com/office/drawing/2014/main" id="{8A91B9CA-18FB-4BB6-B770-4DCA147686BE}"/>
              </a:ext>
            </a:extLst>
          </p:cNvPr>
          <p:cNvSpPr/>
          <p:nvPr/>
        </p:nvSpPr>
        <p:spPr>
          <a:xfrm>
            <a:off x="6423358" y="4607904"/>
            <a:ext cx="903709"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11</a:t>
            </a:r>
            <a:r>
              <a:rPr lang="en-AU" sz="2500" dirty="0">
                <a:solidFill>
                  <a:prstClr val="black"/>
                </a:solidFill>
                <a:latin typeface="Bell MT" panose="02020503060305020303" pitchFamily="18" charset="0"/>
                <a:cs typeface="Arial" panose="020B0604020202020204" pitchFamily="34" charset="0"/>
              </a:rPr>
              <a:t>am</a:t>
            </a:r>
            <a:endParaRPr lang="en-AU" sz="2500" dirty="0"/>
          </a:p>
        </p:txBody>
      </p:sp>
      <p:sp>
        <p:nvSpPr>
          <p:cNvPr id="13" name="Rectangle 12">
            <a:extLst>
              <a:ext uri="{FF2B5EF4-FFF2-40B4-BE49-F238E27FC236}">
                <a16:creationId xmlns:a16="http://schemas.microsoft.com/office/drawing/2014/main" id="{D34256D2-9976-4499-B5EC-239943931B46}"/>
              </a:ext>
            </a:extLst>
          </p:cNvPr>
          <p:cNvSpPr/>
          <p:nvPr/>
        </p:nvSpPr>
        <p:spPr>
          <a:xfrm>
            <a:off x="6619114" y="5491195"/>
            <a:ext cx="505267"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a:t>
            </a:r>
            <a:endParaRPr lang="en-AU" sz="2500" dirty="0"/>
          </a:p>
        </p:txBody>
      </p:sp>
      <p:sp>
        <p:nvSpPr>
          <p:cNvPr id="14" name="Rectangle 13">
            <a:extLst>
              <a:ext uri="{FF2B5EF4-FFF2-40B4-BE49-F238E27FC236}">
                <a16:creationId xmlns:a16="http://schemas.microsoft.com/office/drawing/2014/main" id="{839EE7E7-CDE2-4678-AB99-D6A5837AC0BC}"/>
              </a:ext>
            </a:extLst>
          </p:cNvPr>
          <p:cNvSpPr/>
          <p:nvPr/>
        </p:nvSpPr>
        <p:spPr>
          <a:xfrm>
            <a:off x="7446457" y="1341538"/>
            <a:ext cx="808235" cy="477054"/>
          </a:xfrm>
          <a:prstGeom prst="rect">
            <a:avLst/>
          </a:prstGeom>
        </p:spPr>
        <p:txBody>
          <a:bodyPr wrap="none">
            <a:spAutoFit/>
          </a:bodyPr>
          <a:lstStyle/>
          <a:p>
            <a:r>
              <a:rPr lang="en-AU" sz="2500" dirty="0">
                <a:solidFill>
                  <a:prstClr val="black"/>
                </a:solidFill>
                <a:latin typeface="Bell MT" panose="02020503060305020303" pitchFamily="18" charset="0"/>
                <a:cs typeface="Arial" panose="020B0604020202020204" pitchFamily="34" charset="0"/>
              </a:rPr>
              <a:t>Mon</a:t>
            </a:r>
            <a:endParaRPr lang="en-AU" sz="2500" dirty="0"/>
          </a:p>
        </p:txBody>
      </p:sp>
      <p:sp>
        <p:nvSpPr>
          <p:cNvPr id="15" name="Rectangle 14">
            <a:extLst>
              <a:ext uri="{FF2B5EF4-FFF2-40B4-BE49-F238E27FC236}">
                <a16:creationId xmlns:a16="http://schemas.microsoft.com/office/drawing/2014/main" id="{174EE4B0-2E8B-4442-A2EC-0FB649096EC8}"/>
              </a:ext>
            </a:extLst>
          </p:cNvPr>
          <p:cNvSpPr/>
          <p:nvPr/>
        </p:nvSpPr>
        <p:spPr>
          <a:xfrm>
            <a:off x="8709893" y="1366146"/>
            <a:ext cx="710707" cy="477054"/>
          </a:xfrm>
          <a:prstGeom prst="rect">
            <a:avLst/>
          </a:prstGeom>
        </p:spPr>
        <p:txBody>
          <a:bodyPr wrap="none">
            <a:spAutoFit/>
          </a:bodyPr>
          <a:lstStyle/>
          <a:p>
            <a:r>
              <a:rPr lang="en-AU" sz="2500" dirty="0">
                <a:solidFill>
                  <a:prstClr val="black"/>
                </a:solidFill>
                <a:latin typeface="Bell MT" panose="02020503060305020303" pitchFamily="18" charset="0"/>
                <a:cs typeface="Arial" panose="020B0604020202020204" pitchFamily="34" charset="0"/>
              </a:rPr>
              <a:t>Tue</a:t>
            </a:r>
            <a:endParaRPr lang="en-AU" sz="2500" dirty="0"/>
          </a:p>
        </p:txBody>
      </p:sp>
      <p:sp>
        <p:nvSpPr>
          <p:cNvPr id="16" name="Rectangle 15">
            <a:extLst>
              <a:ext uri="{FF2B5EF4-FFF2-40B4-BE49-F238E27FC236}">
                <a16:creationId xmlns:a16="http://schemas.microsoft.com/office/drawing/2014/main" id="{7FB05047-B6E2-43A4-AAE3-5DFB9414AD60}"/>
              </a:ext>
            </a:extLst>
          </p:cNvPr>
          <p:cNvSpPr/>
          <p:nvPr/>
        </p:nvSpPr>
        <p:spPr>
          <a:xfrm>
            <a:off x="10124208" y="1341538"/>
            <a:ext cx="505267" cy="477054"/>
          </a:xfrm>
          <a:prstGeom prst="rect">
            <a:avLst/>
          </a:prstGeom>
        </p:spPr>
        <p:txBody>
          <a:bodyPr wrap="none">
            <a:spAutoFit/>
          </a:bodyPr>
          <a:lstStyle/>
          <a:p>
            <a:r>
              <a:rPr lang="en-AU" sz="2500" dirty="0">
                <a:solidFill>
                  <a:prstClr val="black"/>
                </a:solidFill>
                <a:latin typeface="Bell MT" panose="02020503060305020303" pitchFamily="18" charset="0"/>
                <a:cs typeface="Arial" panose="020B0604020202020204" pitchFamily="34" charset="0"/>
              </a:rPr>
              <a:t>…</a:t>
            </a:r>
            <a:endParaRPr lang="en-AU" sz="2500" dirty="0"/>
          </a:p>
        </p:txBody>
      </p:sp>
      <p:sp>
        <p:nvSpPr>
          <p:cNvPr id="24" name="Rectangle 23">
            <a:extLst>
              <a:ext uri="{FF2B5EF4-FFF2-40B4-BE49-F238E27FC236}">
                <a16:creationId xmlns:a16="http://schemas.microsoft.com/office/drawing/2014/main" id="{38CD5D00-CBBD-4620-B0AF-A95571B188A4}"/>
              </a:ext>
            </a:extLst>
          </p:cNvPr>
          <p:cNvSpPr/>
          <p:nvPr/>
        </p:nvSpPr>
        <p:spPr>
          <a:xfrm>
            <a:off x="7463804" y="1877918"/>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3" name="Rectangle 42">
            <a:extLst>
              <a:ext uri="{FF2B5EF4-FFF2-40B4-BE49-F238E27FC236}">
                <a16:creationId xmlns:a16="http://schemas.microsoft.com/office/drawing/2014/main" id="{517EA320-22FA-47E4-AD7D-448660E85897}"/>
              </a:ext>
            </a:extLst>
          </p:cNvPr>
          <p:cNvSpPr/>
          <p:nvPr/>
        </p:nvSpPr>
        <p:spPr>
          <a:xfrm>
            <a:off x="7463804" y="1877918"/>
            <a:ext cx="693360" cy="679400"/>
          </a:xfrm>
          <a:prstGeom prst="rect">
            <a:avLst/>
          </a:prstGeom>
          <a:solidFill>
            <a:srgbClr val="39EF4A">
              <a:alpha val="49804"/>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9" name="Rectangle 48">
            <a:extLst>
              <a:ext uri="{FF2B5EF4-FFF2-40B4-BE49-F238E27FC236}">
                <a16:creationId xmlns:a16="http://schemas.microsoft.com/office/drawing/2014/main" id="{776F5C99-79BE-43F1-B992-55857F898449}"/>
              </a:ext>
            </a:extLst>
          </p:cNvPr>
          <p:cNvSpPr/>
          <p:nvPr/>
        </p:nvSpPr>
        <p:spPr>
          <a:xfrm>
            <a:off x="7463804" y="1877918"/>
            <a:ext cx="693360" cy="679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5" name="Rectangle 84">
            <a:extLst>
              <a:ext uri="{FF2B5EF4-FFF2-40B4-BE49-F238E27FC236}">
                <a16:creationId xmlns:a16="http://schemas.microsoft.com/office/drawing/2014/main" id="{A4A9C045-06DE-45E8-A9F6-5394BDFA221C}"/>
              </a:ext>
            </a:extLst>
          </p:cNvPr>
          <p:cNvSpPr/>
          <p:nvPr/>
        </p:nvSpPr>
        <p:spPr>
          <a:xfrm>
            <a:off x="8742724" y="1873476"/>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8" name="Rectangle 87">
            <a:extLst>
              <a:ext uri="{FF2B5EF4-FFF2-40B4-BE49-F238E27FC236}">
                <a16:creationId xmlns:a16="http://schemas.microsoft.com/office/drawing/2014/main" id="{7B7F26AD-435B-4C55-8B50-C8131719B177}"/>
              </a:ext>
            </a:extLst>
          </p:cNvPr>
          <p:cNvSpPr/>
          <p:nvPr/>
        </p:nvSpPr>
        <p:spPr>
          <a:xfrm>
            <a:off x="8754185" y="2775331"/>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1" name="Rectangle 90">
            <a:extLst>
              <a:ext uri="{FF2B5EF4-FFF2-40B4-BE49-F238E27FC236}">
                <a16:creationId xmlns:a16="http://schemas.microsoft.com/office/drawing/2014/main" id="{ABFCBAAA-396F-43AC-A735-073E8C1ED417}"/>
              </a:ext>
            </a:extLst>
          </p:cNvPr>
          <p:cNvSpPr/>
          <p:nvPr/>
        </p:nvSpPr>
        <p:spPr>
          <a:xfrm>
            <a:off x="8754185" y="3677186"/>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4" name="Rectangle 93">
            <a:extLst>
              <a:ext uri="{FF2B5EF4-FFF2-40B4-BE49-F238E27FC236}">
                <a16:creationId xmlns:a16="http://schemas.microsoft.com/office/drawing/2014/main" id="{FA62C6D9-1E52-4B19-A505-CA065F65E25B}"/>
              </a:ext>
            </a:extLst>
          </p:cNvPr>
          <p:cNvSpPr/>
          <p:nvPr/>
        </p:nvSpPr>
        <p:spPr>
          <a:xfrm>
            <a:off x="8754185" y="4570765"/>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7" name="Rectangle 96">
            <a:extLst>
              <a:ext uri="{FF2B5EF4-FFF2-40B4-BE49-F238E27FC236}">
                <a16:creationId xmlns:a16="http://schemas.microsoft.com/office/drawing/2014/main" id="{06A0A759-C7D7-4815-954C-E01F8E2D91E3}"/>
              </a:ext>
            </a:extLst>
          </p:cNvPr>
          <p:cNvSpPr/>
          <p:nvPr/>
        </p:nvSpPr>
        <p:spPr>
          <a:xfrm>
            <a:off x="8754185" y="5460016"/>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0" name="Rectangle 99">
            <a:extLst>
              <a:ext uri="{FF2B5EF4-FFF2-40B4-BE49-F238E27FC236}">
                <a16:creationId xmlns:a16="http://schemas.microsoft.com/office/drawing/2014/main" id="{214127F4-EE1E-4181-A0FD-60ECCF1AD2C5}"/>
              </a:ext>
            </a:extLst>
          </p:cNvPr>
          <p:cNvSpPr/>
          <p:nvPr/>
        </p:nvSpPr>
        <p:spPr>
          <a:xfrm>
            <a:off x="10021644" y="1869770"/>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3" name="Rectangle 102">
            <a:extLst>
              <a:ext uri="{FF2B5EF4-FFF2-40B4-BE49-F238E27FC236}">
                <a16:creationId xmlns:a16="http://schemas.microsoft.com/office/drawing/2014/main" id="{FFB0A407-A0DC-4118-83B5-E24576775BBE}"/>
              </a:ext>
            </a:extLst>
          </p:cNvPr>
          <p:cNvSpPr/>
          <p:nvPr/>
        </p:nvSpPr>
        <p:spPr>
          <a:xfrm>
            <a:off x="10021644" y="2775331"/>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6" name="Rectangle 105">
            <a:extLst>
              <a:ext uri="{FF2B5EF4-FFF2-40B4-BE49-F238E27FC236}">
                <a16:creationId xmlns:a16="http://schemas.microsoft.com/office/drawing/2014/main" id="{31C064A0-108F-4832-96B6-DB0BD52E9142}"/>
              </a:ext>
            </a:extLst>
          </p:cNvPr>
          <p:cNvSpPr/>
          <p:nvPr/>
        </p:nvSpPr>
        <p:spPr>
          <a:xfrm>
            <a:off x="10021644" y="3680892"/>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9" name="Rectangle 108">
            <a:extLst>
              <a:ext uri="{FF2B5EF4-FFF2-40B4-BE49-F238E27FC236}">
                <a16:creationId xmlns:a16="http://schemas.microsoft.com/office/drawing/2014/main" id="{F067C0CD-9F3A-4A07-94F9-680FE2A7DC5A}"/>
              </a:ext>
            </a:extLst>
          </p:cNvPr>
          <p:cNvSpPr/>
          <p:nvPr/>
        </p:nvSpPr>
        <p:spPr>
          <a:xfrm>
            <a:off x="10013808" y="4570765"/>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12" name="Rectangle 111">
            <a:extLst>
              <a:ext uri="{FF2B5EF4-FFF2-40B4-BE49-F238E27FC236}">
                <a16:creationId xmlns:a16="http://schemas.microsoft.com/office/drawing/2014/main" id="{C757D956-8BE4-44CE-B7C3-497215971AF3}"/>
              </a:ext>
            </a:extLst>
          </p:cNvPr>
          <p:cNvSpPr/>
          <p:nvPr/>
        </p:nvSpPr>
        <p:spPr>
          <a:xfrm>
            <a:off x="10013808" y="5460016"/>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6" name="Rectangle 135">
            <a:extLst>
              <a:ext uri="{FF2B5EF4-FFF2-40B4-BE49-F238E27FC236}">
                <a16:creationId xmlns:a16="http://schemas.microsoft.com/office/drawing/2014/main" id="{50CD6A2C-86DB-43B8-9D6D-C87D8DCE2EB0}"/>
              </a:ext>
            </a:extLst>
          </p:cNvPr>
          <p:cNvSpPr/>
          <p:nvPr/>
        </p:nvSpPr>
        <p:spPr>
          <a:xfrm>
            <a:off x="7463804" y="2771674"/>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7" name="Rectangle 136">
            <a:extLst>
              <a:ext uri="{FF2B5EF4-FFF2-40B4-BE49-F238E27FC236}">
                <a16:creationId xmlns:a16="http://schemas.microsoft.com/office/drawing/2014/main" id="{52557E64-6CB7-4C44-9B3D-2AE35768278F}"/>
              </a:ext>
            </a:extLst>
          </p:cNvPr>
          <p:cNvSpPr/>
          <p:nvPr/>
        </p:nvSpPr>
        <p:spPr>
          <a:xfrm>
            <a:off x="7463804" y="2771674"/>
            <a:ext cx="693360" cy="679400"/>
          </a:xfrm>
          <a:prstGeom prst="rect">
            <a:avLst/>
          </a:prstGeom>
          <a:solidFill>
            <a:srgbClr val="39EF4A">
              <a:alpha val="49804"/>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8" name="Rectangle 137">
            <a:extLst>
              <a:ext uri="{FF2B5EF4-FFF2-40B4-BE49-F238E27FC236}">
                <a16:creationId xmlns:a16="http://schemas.microsoft.com/office/drawing/2014/main" id="{861BD1A9-996F-4F11-B9E2-C18ACC095F0C}"/>
              </a:ext>
            </a:extLst>
          </p:cNvPr>
          <p:cNvSpPr/>
          <p:nvPr/>
        </p:nvSpPr>
        <p:spPr>
          <a:xfrm>
            <a:off x="7463804" y="2771674"/>
            <a:ext cx="693360" cy="679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39" name="Rectangle 138">
            <a:extLst>
              <a:ext uri="{FF2B5EF4-FFF2-40B4-BE49-F238E27FC236}">
                <a16:creationId xmlns:a16="http://schemas.microsoft.com/office/drawing/2014/main" id="{C9EC7EEB-9E1A-40C9-BF03-DB2310D4BCD1}"/>
              </a:ext>
            </a:extLst>
          </p:cNvPr>
          <p:cNvSpPr/>
          <p:nvPr/>
        </p:nvSpPr>
        <p:spPr>
          <a:xfrm>
            <a:off x="7463804" y="3677186"/>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0" name="Rectangle 139">
            <a:extLst>
              <a:ext uri="{FF2B5EF4-FFF2-40B4-BE49-F238E27FC236}">
                <a16:creationId xmlns:a16="http://schemas.microsoft.com/office/drawing/2014/main" id="{9ED72CFA-685F-4204-AF30-D4D8DDB82811}"/>
              </a:ext>
            </a:extLst>
          </p:cNvPr>
          <p:cNvSpPr/>
          <p:nvPr/>
        </p:nvSpPr>
        <p:spPr>
          <a:xfrm>
            <a:off x="7463804" y="3677186"/>
            <a:ext cx="693360" cy="679400"/>
          </a:xfrm>
          <a:prstGeom prst="rect">
            <a:avLst/>
          </a:prstGeom>
          <a:solidFill>
            <a:srgbClr val="39EF4A">
              <a:alpha val="49804"/>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1" name="Rectangle 140">
            <a:extLst>
              <a:ext uri="{FF2B5EF4-FFF2-40B4-BE49-F238E27FC236}">
                <a16:creationId xmlns:a16="http://schemas.microsoft.com/office/drawing/2014/main" id="{EEC4A44C-DB0E-46FE-BE9C-D9EF77A3C28A}"/>
              </a:ext>
            </a:extLst>
          </p:cNvPr>
          <p:cNvSpPr/>
          <p:nvPr/>
        </p:nvSpPr>
        <p:spPr>
          <a:xfrm>
            <a:off x="7463804" y="3677186"/>
            <a:ext cx="693360" cy="679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2" name="Rectangle 141">
            <a:extLst>
              <a:ext uri="{FF2B5EF4-FFF2-40B4-BE49-F238E27FC236}">
                <a16:creationId xmlns:a16="http://schemas.microsoft.com/office/drawing/2014/main" id="{B4F2F2AA-0A85-4AA3-9FC0-9A06D7496F68}"/>
              </a:ext>
            </a:extLst>
          </p:cNvPr>
          <p:cNvSpPr/>
          <p:nvPr/>
        </p:nvSpPr>
        <p:spPr>
          <a:xfrm>
            <a:off x="7448609" y="4566839"/>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3" name="Rectangle 142">
            <a:extLst>
              <a:ext uri="{FF2B5EF4-FFF2-40B4-BE49-F238E27FC236}">
                <a16:creationId xmlns:a16="http://schemas.microsoft.com/office/drawing/2014/main" id="{CF6503EC-CDAB-4A38-BFBD-F24A658B01CF}"/>
              </a:ext>
            </a:extLst>
          </p:cNvPr>
          <p:cNvSpPr/>
          <p:nvPr/>
        </p:nvSpPr>
        <p:spPr>
          <a:xfrm>
            <a:off x="7448609" y="5456090"/>
            <a:ext cx="69336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36" name="Shape 378">
            <a:extLst>
              <a:ext uri="{FF2B5EF4-FFF2-40B4-BE49-F238E27FC236}">
                <a16:creationId xmlns:a16="http://schemas.microsoft.com/office/drawing/2014/main" id="{0CF71216-6A1F-437B-8FEF-00A6E84B7CD8}"/>
              </a:ext>
            </a:extLst>
          </p:cNvPr>
          <p:cNvPicPr preferRelativeResize="0"/>
          <p:nvPr/>
        </p:nvPicPr>
        <p:blipFill>
          <a:blip r:embed="rId4">
            <a:alphaModFix/>
          </a:blip>
          <a:stretch>
            <a:fillRect/>
          </a:stretch>
        </p:blipFill>
        <p:spPr>
          <a:xfrm>
            <a:off x="11150600" y="1"/>
            <a:ext cx="1041400" cy="1026942"/>
          </a:xfrm>
          <a:prstGeom prst="rect">
            <a:avLst/>
          </a:prstGeom>
          <a:noFill/>
          <a:ln>
            <a:noFill/>
          </a:ln>
        </p:spPr>
      </p:pic>
    </p:spTree>
    <p:extLst>
      <p:ext uri="{BB962C8B-B14F-4D97-AF65-F5344CB8AC3E}">
        <p14:creationId xmlns:p14="http://schemas.microsoft.com/office/powerpoint/2010/main" val="275217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49"/>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136"/>
                                        </p:tgtEl>
                                      </p:cBhvr>
                                    </p:animEffect>
                                    <p:set>
                                      <p:cBhvr>
                                        <p:cTn id="29" dur="1" fill="hold">
                                          <p:stCondLst>
                                            <p:cond delay="499"/>
                                          </p:stCondLst>
                                        </p:cTn>
                                        <p:tgtEl>
                                          <p:spTgt spid="13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7"/>
                                        </p:tgtEl>
                                        <p:attrNameLst>
                                          <p:attrName>style.visibility</p:attrName>
                                        </p:attrNameLst>
                                      </p:cBhvr>
                                      <p:to>
                                        <p:strVal val="visible"/>
                                      </p:to>
                                    </p:set>
                                    <p:animEffect transition="in" filter="fade">
                                      <p:cBhvr>
                                        <p:cTn id="34" dur="500"/>
                                        <p:tgtEl>
                                          <p:spTgt spid="137"/>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37"/>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8"/>
                                        </p:tgtEl>
                                        <p:attrNameLst>
                                          <p:attrName>style.visibility</p:attrName>
                                        </p:attrNameLst>
                                      </p:cBhvr>
                                      <p:to>
                                        <p:strVal val="hidden"/>
                                      </p:to>
                                    </p:set>
                                  </p:childTnLst>
                                </p:cTn>
                              </p:par>
                              <p:par>
                                <p:cTn id="45" presetID="1" presetClass="entr" presetSubtype="0" fill="hold" grpId="1" nodeType="withEffect">
                                  <p:stCondLst>
                                    <p:cond delay="0"/>
                                  </p:stCondLst>
                                  <p:childTnLst>
                                    <p:set>
                                      <p:cBhvr>
                                        <p:cTn id="46" dur="1" fill="hold">
                                          <p:stCondLst>
                                            <p:cond delay="0"/>
                                          </p:stCondLst>
                                        </p:cTn>
                                        <p:tgtEl>
                                          <p:spTgt spid="1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139"/>
                                        </p:tgtEl>
                                      </p:cBhvr>
                                    </p:animEffect>
                                    <p:set>
                                      <p:cBhvr>
                                        <p:cTn id="51" dur="1" fill="hold">
                                          <p:stCondLst>
                                            <p:cond delay="499"/>
                                          </p:stCondLst>
                                        </p:cTn>
                                        <p:tgtEl>
                                          <p:spTgt spid="13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40"/>
                                        </p:tgtEl>
                                        <p:attrNameLst>
                                          <p:attrName>style.visibility</p:attrName>
                                        </p:attrNameLst>
                                      </p:cBhvr>
                                      <p:to>
                                        <p:strVal val="visible"/>
                                      </p:to>
                                    </p:set>
                                    <p:animEffect transition="in" filter="fade">
                                      <p:cBhvr>
                                        <p:cTn id="56" dur="500"/>
                                        <p:tgtEl>
                                          <p:spTgt spid="140"/>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4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41"/>
                                        </p:tgtEl>
                                        <p:attrNameLst>
                                          <p:attrName>style.visibility</p:attrName>
                                        </p:attrNameLst>
                                      </p:cBhvr>
                                      <p:to>
                                        <p:strVal val="hidden"/>
                                      </p:to>
                                    </p:set>
                                  </p:childTnLst>
                                </p:cTn>
                              </p:par>
                              <p:par>
                                <p:cTn id="67" presetID="1" presetClass="entr" presetSubtype="0" fill="hold" grpId="1" nodeType="withEffect">
                                  <p:stCondLst>
                                    <p:cond delay="0"/>
                                  </p:stCondLst>
                                  <p:childTnLst>
                                    <p:set>
                                      <p:cBhvr>
                                        <p:cTn id="68"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43" grpId="0" animBg="1"/>
      <p:bldP spid="43" grpId="1" animBg="1"/>
      <p:bldP spid="49" grpId="0" animBg="1"/>
      <p:bldP spid="49"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BC3DA6BE-8796-4231-AC27-77F369659084}"/>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Model Evaluation</a:t>
            </a:r>
          </a:p>
        </p:txBody>
      </p:sp>
      <p:sp>
        <p:nvSpPr>
          <p:cNvPr id="12" name="Rectangle 11">
            <a:extLst>
              <a:ext uri="{FF2B5EF4-FFF2-40B4-BE49-F238E27FC236}">
                <a16:creationId xmlns:a16="http://schemas.microsoft.com/office/drawing/2014/main" id="{BC6A4F51-DCE8-4E77-8DB2-BA513CF652EF}"/>
              </a:ext>
            </a:extLst>
          </p:cNvPr>
          <p:cNvSpPr/>
          <p:nvPr/>
        </p:nvSpPr>
        <p:spPr>
          <a:xfrm>
            <a:off x="339052" y="1341538"/>
            <a:ext cx="5833148" cy="4708981"/>
          </a:xfrm>
          <a:prstGeom prst="rect">
            <a:avLst/>
          </a:prstGeom>
        </p:spPr>
        <p:txBody>
          <a:bodyPr wrap="square">
            <a:spAutoFit/>
          </a:bodyPr>
          <a:lstStyle/>
          <a:p>
            <a:r>
              <a:rPr lang="en-AU" sz="3000" b="1" dirty="0">
                <a:solidFill>
                  <a:prstClr val="black"/>
                </a:solidFill>
                <a:latin typeface="Bell MT" panose="02020503060305020303" pitchFamily="18" charset="0"/>
                <a:cs typeface="Arial" panose="020B0604020202020204" pitchFamily="34" charset="0"/>
              </a:rPr>
              <a:t>Cross Validation</a:t>
            </a:r>
          </a:p>
          <a:p>
            <a:r>
              <a:rPr lang="en-AU" sz="3000" dirty="0">
                <a:solidFill>
                  <a:prstClr val="black"/>
                </a:solidFill>
                <a:latin typeface="Bell MT" panose="02020503060305020303" pitchFamily="18" charset="0"/>
                <a:cs typeface="Arial" panose="020B0604020202020204" pitchFamily="34" charset="0"/>
              </a:rPr>
              <a:t>Assess how well the model predicts </a:t>
            </a:r>
            <a:br>
              <a:rPr lang="en-AU" sz="3000" dirty="0">
                <a:solidFill>
                  <a:prstClr val="black"/>
                </a:solidFill>
                <a:latin typeface="Bell MT" panose="02020503060305020303" pitchFamily="18" charset="0"/>
                <a:cs typeface="Arial" panose="020B0604020202020204" pitchFamily="34" charset="0"/>
              </a:rPr>
            </a:br>
            <a:r>
              <a:rPr lang="en-AU" sz="3000" dirty="0">
                <a:solidFill>
                  <a:prstClr val="black"/>
                </a:solidFill>
                <a:latin typeface="Bell MT" panose="02020503060305020303" pitchFamily="18" charset="0"/>
                <a:cs typeface="Arial" panose="020B0604020202020204" pitchFamily="34" charset="0"/>
              </a:rPr>
              <a:t>memory when given new data.</a:t>
            </a:r>
          </a:p>
          <a:p>
            <a:endParaRPr lang="en-AU" sz="3000" b="1" dirty="0">
              <a:solidFill>
                <a:prstClr val="black"/>
              </a:solidFill>
              <a:latin typeface="Bell MT" panose="02020503060305020303" pitchFamily="18" charset="0"/>
              <a:cs typeface="Arial" panose="020B0604020202020204" pitchFamily="34" charset="0"/>
            </a:endParaRPr>
          </a:p>
          <a:p>
            <a:r>
              <a:rPr lang="en-AU" sz="3000" b="1" dirty="0">
                <a:solidFill>
                  <a:prstClr val="black"/>
                </a:solidFill>
                <a:latin typeface="Bell MT" panose="02020503060305020303" pitchFamily="18" charset="0"/>
                <a:cs typeface="Arial" panose="020B0604020202020204" pitchFamily="34" charset="0"/>
              </a:rPr>
              <a:t>Leave-One-Subject-Out</a:t>
            </a:r>
          </a:p>
          <a:p>
            <a:r>
              <a:rPr lang="en-AU" sz="3000" b="1" dirty="0">
                <a:solidFill>
                  <a:prstClr val="black"/>
                </a:solidFill>
                <a:latin typeface="Bell MT" panose="02020503060305020303" pitchFamily="18" charset="0"/>
                <a:cs typeface="Arial" panose="020B0604020202020204" pitchFamily="34" charset="0"/>
              </a:rPr>
              <a:t>Cross Validation</a:t>
            </a:r>
          </a:p>
          <a:p>
            <a:r>
              <a:rPr lang="en-AU" sz="3000" dirty="0">
                <a:solidFill>
                  <a:prstClr val="black"/>
                </a:solidFill>
                <a:latin typeface="Bell MT" panose="02020503060305020303" pitchFamily="18" charset="0"/>
                <a:cs typeface="Arial" panose="020B0604020202020204" pitchFamily="34" charset="0"/>
              </a:rPr>
              <a:t>Perplexity = </a:t>
            </a:r>
            <a:r>
              <a:rPr lang="en-AU" sz="3000" dirty="0">
                <a:solidFill>
                  <a:prstClr val="black"/>
                </a:solidFill>
                <a:latin typeface="Times New Roman" panose="02020603050405020304" pitchFamily="18" charset="0"/>
                <a:cs typeface="Times New Roman" panose="02020603050405020304" pitchFamily="18" charset="0"/>
              </a:rPr>
              <a:t>8.666</a:t>
            </a:r>
          </a:p>
          <a:p>
            <a:r>
              <a:rPr lang="en-AU" sz="3000" dirty="0">
                <a:solidFill>
                  <a:prstClr val="black"/>
                </a:solidFill>
                <a:latin typeface="Times New Roman" panose="02020603050405020304" pitchFamily="18" charset="0"/>
                <a:cs typeface="Times New Roman" panose="02020603050405020304" pitchFamily="18" charset="0"/>
              </a:rPr>
              <a:t>All Data Perplexity = 8.523</a:t>
            </a:r>
          </a:p>
          <a:p>
            <a:endParaRPr lang="en-AU" sz="3000" dirty="0">
              <a:solidFill>
                <a:prstClr val="black"/>
              </a:solidFill>
              <a:latin typeface="Times New Roman" panose="02020603050405020304" pitchFamily="18" charset="0"/>
              <a:cs typeface="Times New Roman" panose="02020603050405020304" pitchFamily="18" charset="0"/>
            </a:endParaRPr>
          </a:p>
          <a:p>
            <a:r>
              <a:rPr lang="en-AU" sz="3000" dirty="0">
                <a:solidFill>
                  <a:prstClr val="black"/>
                </a:solidFill>
                <a:latin typeface="Times New Roman" panose="02020603050405020304" pitchFamily="18" charset="0"/>
                <a:cs typeface="Times New Roman" panose="02020603050405020304" pitchFamily="18" charset="0"/>
              </a:rPr>
              <a:t>N Subjects = 15</a:t>
            </a:r>
          </a:p>
        </p:txBody>
      </p:sp>
      <p:sp>
        <p:nvSpPr>
          <p:cNvPr id="8" name="Rectangle 7">
            <a:extLst>
              <a:ext uri="{FF2B5EF4-FFF2-40B4-BE49-F238E27FC236}">
                <a16:creationId xmlns:a16="http://schemas.microsoft.com/office/drawing/2014/main" id="{716CC8FD-7AE4-4CE7-B71F-69204C614B61}"/>
              </a:ext>
            </a:extLst>
          </p:cNvPr>
          <p:cNvSpPr/>
          <p:nvPr/>
        </p:nvSpPr>
        <p:spPr>
          <a:xfrm>
            <a:off x="6503511" y="1919589"/>
            <a:ext cx="923651"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Sub 1</a:t>
            </a:r>
            <a:endParaRPr lang="en-AU" sz="2500" dirty="0"/>
          </a:p>
        </p:txBody>
      </p:sp>
      <p:sp>
        <p:nvSpPr>
          <p:cNvPr id="9" name="Rectangle 8">
            <a:extLst>
              <a:ext uri="{FF2B5EF4-FFF2-40B4-BE49-F238E27FC236}">
                <a16:creationId xmlns:a16="http://schemas.microsoft.com/office/drawing/2014/main" id="{4F4D29E2-5637-4CAB-9F45-506C71EBA6F3}"/>
              </a:ext>
            </a:extLst>
          </p:cNvPr>
          <p:cNvSpPr/>
          <p:nvPr/>
        </p:nvSpPr>
        <p:spPr>
          <a:xfrm>
            <a:off x="6503511" y="2815694"/>
            <a:ext cx="923651"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Sub 2</a:t>
            </a:r>
            <a:endParaRPr lang="en-AU" sz="2500" dirty="0"/>
          </a:p>
        </p:txBody>
      </p:sp>
      <p:sp>
        <p:nvSpPr>
          <p:cNvPr id="10" name="Rectangle 9">
            <a:extLst>
              <a:ext uri="{FF2B5EF4-FFF2-40B4-BE49-F238E27FC236}">
                <a16:creationId xmlns:a16="http://schemas.microsoft.com/office/drawing/2014/main" id="{29285017-96F5-44DC-B40F-90F5A77CF52F}"/>
              </a:ext>
            </a:extLst>
          </p:cNvPr>
          <p:cNvSpPr/>
          <p:nvPr/>
        </p:nvSpPr>
        <p:spPr>
          <a:xfrm>
            <a:off x="6632549" y="3715257"/>
            <a:ext cx="505267"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a:t>
            </a:r>
            <a:endParaRPr lang="en-AU" sz="2500" dirty="0"/>
          </a:p>
        </p:txBody>
      </p:sp>
      <p:sp>
        <p:nvSpPr>
          <p:cNvPr id="11" name="Rectangle 10">
            <a:extLst>
              <a:ext uri="{FF2B5EF4-FFF2-40B4-BE49-F238E27FC236}">
                <a16:creationId xmlns:a16="http://schemas.microsoft.com/office/drawing/2014/main" id="{8A91B9CA-18FB-4BB6-B770-4DCA147686BE}"/>
              </a:ext>
            </a:extLst>
          </p:cNvPr>
          <p:cNvSpPr/>
          <p:nvPr/>
        </p:nvSpPr>
        <p:spPr>
          <a:xfrm>
            <a:off x="6632549" y="4607904"/>
            <a:ext cx="505267"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a:t>
            </a:r>
            <a:endParaRPr lang="en-AU" sz="2500" dirty="0"/>
          </a:p>
        </p:txBody>
      </p:sp>
      <p:sp>
        <p:nvSpPr>
          <p:cNvPr id="13" name="Rectangle 12">
            <a:extLst>
              <a:ext uri="{FF2B5EF4-FFF2-40B4-BE49-F238E27FC236}">
                <a16:creationId xmlns:a16="http://schemas.microsoft.com/office/drawing/2014/main" id="{D34256D2-9976-4499-B5EC-239943931B46}"/>
              </a:ext>
            </a:extLst>
          </p:cNvPr>
          <p:cNvSpPr/>
          <p:nvPr/>
        </p:nvSpPr>
        <p:spPr>
          <a:xfrm>
            <a:off x="6362506" y="5500551"/>
            <a:ext cx="1083951" cy="477054"/>
          </a:xfrm>
          <a:prstGeom prst="rect">
            <a:avLst/>
          </a:prstGeom>
        </p:spPr>
        <p:txBody>
          <a:bodyPr wrap="none">
            <a:spAutoFit/>
          </a:bodyPr>
          <a:lstStyle/>
          <a:p>
            <a:r>
              <a:rPr lang="en-AU" sz="2500" dirty="0">
                <a:solidFill>
                  <a:prstClr val="black"/>
                </a:solidFill>
                <a:latin typeface="Times New Roman" panose="02020603050405020304" pitchFamily="18" charset="0"/>
                <a:cs typeface="Times New Roman" panose="02020603050405020304" pitchFamily="18" charset="0"/>
              </a:rPr>
              <a:t>Sub 15</a:t>
            </a:r>
            <a:endParaRPr lang="en-AU" sz="2500" dirty="0"/>
          </a:p>
        </p:txBody>
      </p:sp>
      <p:sp>
        <p:nvSpPr>
          <p:cNvPr id="14" name="Rectangle 13">
            <a:extLst>
              <a:ext uri="{FF2B5EF4-FFF2-40B4-BE49-F238E27FC236}">
                <a16:creationId xmlns:a16="http://schemas.microsoft.com/office/drawing/2014/main" id="{839EE7E7-CDE2-4678-AB99-D6A5837AC0BC}"/>
              </a:ext>
            </a:extLst>
          </p:cNvPr>
          <p:cNvSpPr/>
          <p:nvPr/>
        </p:nvSpPr>
        <p:spPr>
          <a:xfrm>
            <a:off x="8025330" y="1264900"/>
            <a:ext cx="2128147" cy="477054"/>
          </a:xfrm>
          <a:prstGeom prst="rect">
            <a:avLst/>
          </a:prstGeom>
        </p:spPr>
        <p:txBody>
          <a:bodyPr wrap="none">
            <a:spAutoFit/>
          </a:bodyPr>
          <a:lstStyle/>
          <a:p>
            <a:r>
              <a:rPr lang="en-AU" sz="2500" dirty="0">
                <a:solidFill>
                  <a:prstClr val="black"/>
                </a:solidFill>
                <a:latin typeface="Bell MT" panose="02020503060305020303" pitchFamily="18" charset="0"/>
                <a:cs typeface="Arial" panose="020B0604020202020204" pitchFamily="34" charset="0"/>
              </a:rPr>
              <a:t>Subject Events</a:t>
            </a:r>
            <a:endParaRPr lang="en-AU" sz="2500" dirty="0"/>
          </a:p>
        </p:txBody>
      </p:sp>
      <p:sp>
        <p:nvSpPr>
          <p:cNvPr id="26" name="Rectangle 25">
            <a:extLst>
              <a:ext uri="{FF2B5EF4-FFF2-40B4-BE49-F238E27FC236}">
                <a16:creationId xmlns:a16="http://schemas.microsoft.com/office/drawing/2014/main" id="{891CDAFC-AAAA-4B5B-B91C-8C798B53EA89}"/>
              </a:ext>
            </a:extLst>
          </p:cNvPr>
          <p:cNvSpPr/>
          <p:nvPr/>
        </p:nvSpPr>
        <p:spPr>
          <a:xfrm>
            <a:off x="7463804" y="4567738"/>
            <a:ext cx="325120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6" name="Rectangle 65">
            <a:extLst>
              <a:ext uri="{FF2B5EF4-FFF2-40B4-BE49-F238E27FC236}">
                <a16:creationId xmlns:a16="http://schemas.microsoft.com/office/drawing/2014/main" id="{7E01248C-0C64-40A9-9568-9A304234678F}"/>
              </a:ext>
            </a:extLst>
          </p:cNvPr>
          <p:cNvSpPr/>
          <p:nvPr/>
        </p:nvSpPr>
        <p:spPr>
          <a:xfrm>
            <a:off x="7463804" y="1877918"/>
            <a:ext cx="325120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7" name="Rectangle 66">
            <a:extLst>
              <a:ext uri="{FF2B5EF4-FFF2-40B4-BE49-F238E27FC236}">
                <a16:creationId xmlns:a16="http://schemas.microsoft.com/office/drawing/2014/main" id="{883D3807-7A19-484C-AABF-017AA9D9793B}"/>
              </a:ext>
            </a:extLst>
          </p:cNvPr>
          <p:cNvSpPr/>
          <p:nvPr/>
        </p:nvSpPr>
        <p:spPr>
          <a:xfrm>
            <a:off x="7463804" y="1877918"/>
            <a:ext cx="3251200" cy="679400"/>
          </a:xfrm>
          <a:prstGeom prst="rect">
            <a:avLst/>
          </a:prstGeom>
          <a:solidFill>
            <a:srgbClr val="39EF4A">
              <a:alpha val="49804"/>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8" name="Rectangle 67">
            <a:extLst>
              <a:ext uri="{FF2B5EF4-FFF2-40B4-BE49-F238E27FC236}">
                <a16:creationId xmlns:a16="http://schemas.microsoft.com/office/drawing/2014/main" id="{A117E270-186E-46A1-850E-1826BD29D4BA}"/>
              </a:ext>
            </a:extLst>
          </p:cNvPr>
          <p:cNvSpPr/>
          <p:nvPr/>
        </p:nvSpPr>
        <p:spPr>
          <a:xfrm>
            <a:off x="7463804" y="1877918"/>
            <a:ext cx="3251200" cy="679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69" name="Rectangle 68">
            <a:extLst>
              <a:ext uri="{FF2B5EF4-FFF2-40B4-BE49-F238E27FC236}">
                <a16:creationId xmlns:a16="http://schemas.microsoft.com/office/drawing/2014/main" id="{CBC48EB5-6AC7-49DD-A1CB-35A1C0AABC9F}"/>
              </a:ext>
            </a:extLst>
          </p:cNvPr>
          <p:cNvSpPr/>
          <p:nvPr/>
        </p:nvSpPr>
        <p:spPr>
          <a:xfrm>
            <a:off x="7463804" y="2775331"/>
            <a:ext cx="325120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0" name="Rectangle 69">
            <a:extLst>
              <a:ext uri="{FF2B5EF4-FFF2-40B4-BE49-F238E27FC236}">
                <a16:creationId xmlns:a16="http://schemas.microsoft.com/office/drawing/2014/main" id="{B6F1E096-AB66-462F-A3CB-B48FFAD69DFA}"/>
              </a:ext>
            </a:extLst>
          </p:cNvPr>
          <p:cNvSpPr/>
          <p:nvPr/>
        </p:nvSpPr>
        <p:spPr>
          <a:xfrm>
            <a:off x="7463804" y="2775331"/>
            <a:ext cx="3251200" cy="679400"/>
          </a:xfrm>
          <a:prstGeom prst="rect">
            <a:avLst/>
          </a:prstGeom>
          <a:solidFill>
            <a:srgbClr val="39EF4A">
              <a:alpha val="49804"/>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1" name="Rectangle 70">
            <a:extLst>
              <a:ext uri="{FF2B5EF4-FFF2-40B4-BE49-F238E27FC236}">
                <a16:creationId xmlns:a16="http://schemas.microsoft.com/office/drawing/2014/main" id="{330236AD-809D-4F59-95F7-F66E703F14F3}"/>
              </a:ext>
            </a:extLst>
          </p:cNvPr>
          <p:cNvSpPr/>
          <p:nvPr/>
        </p:nvSpPr>
        <p:spPr>
          <a:xfrm>
            <a:off x="7463804" y="2775331"/>
            <a:ext cx="3251200" cy="679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2" name="Rectangle 71">
            <a:extLst>
              <a:ext uri="{FF2B5EF4-FFF2-40B4-BE49-F238E27FC236}">
                <a16:creationId xmlns:a16="http://schemas.microsoft.com/office/drawing/2014/main" id="{85B42767-8155-4A10-A9C7-87BCF37BD42F}"/>
              </a:ext>
            </a:extLst>
          </p:cNvPr>
          <p:cNvSpPr/>
          <p:nvPr/>
        </p:nvSpPr>
        <p:spPr>
          <a:xfrm>
            <a:off x="7463804" y="3707903"/>
            <a:ext cx="325120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5" name="Rectangle 74">
            <a:extLst>
              <a:ext uri="{FF2B5EF4-FFF2-40B4-BE49-F238E27FC236}">
                <a16:creationId xmlns:a16="http://schemas.microsoft.com/office/drawing/2014/main" id="{DFAF880C-B2E6-4B8A-9B6B-363E009AA5EB}"/>
              </a:ext>
            </a:extLst>
          </p:cNvPr>
          <p:cNvSpPr/>
          <p:nvPr/>
        </p:nvSpPr>
        <p:spPr>
          <a:xfrm>
            <a:off x="7463804" y="5465769"/>
            <a:ext cx="3251200" cy="679400"/>
          </a:xfrm>
          <a:prstGeom prst="rect">
            <a:avLst/>
          </a:prstGeom>
          <a:solidFill>
            <a:srgbClr val="5C84CC">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6" name="Rectangle 75">
            <a:extLst>
              <a:ext uri="{FF2B5EF4-FFF2-40B4-BE49-F238E27FC236}">
                <a16:creationId xmlns:a16="http://schemas.microsoft.com/office/drawing/2014/main" id="{966CF1E1-BF49-484C-889E-F313867B0197}"/>
              </a:ext>
            </a:extLst>
          </p:cNvPr>
          <p:cNvSpPr/>
          <p:nvPr/>
        </p:nvSpPr>
        <p:spPr>
          <a:xfrm>
            <a:off x="7463804" y="5465769"/>
            <a:ext cx="3251200" cy="679400"/>
          </a:xfrm>
          <a:prstGeom prst="rect">
            <a:avLst/>
          </a:prstGeom>
          <a:solidFill>
            <a:srgbClr val="39EF4A">
              <a:alpha val="49804"/>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7" name="Rectangle 76">
            <a:extLst>
              <a:ext uri="{FF2B5EF4-FFF2-40B4-BE49-F238E27FC236}">
                <a16:creationId xmlns:a16="http://schemas.microsoft.com/office/drawing/2014/main" id="{207A2F1E-B73F-4C6F-A9A4-8A6DB271A9B7}"/>
              </a:ext>
            </a:extLst>
          </p:cNvPr>
          <p:cNvSpPr/>
          <p:nvPr/>
        </p:nvSpPr>
        <p:spPr>
          <a:xfrm>
            <a:off x="7463804" y="5465769"/>
            <a:ext cx="3251200" cy="679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24" name="Shape 378">
            <a:extLst>
              <a:ext uri="{FF2B5EF4-FFF2-40B4-BE49-F238E27FC236}">
                <a16:creationId xmlns:a16="http://schemas.microsoft.com/office/drawing/2014/main" id="{C0766EA6-53C6-4BC1-BC48-C70F0D688D1B}"/>
              </a:ext>
            </a:extLst>
          </p:cNvPr>
          <p:cNvPicPr preferRelativeResize="0"/>
          <p:nvPr/>
        </p:nvPicPr>
        <p:blipFill>
          <a:blip r:embed="rId4">
            <a:alphaModFix/>
          </a:blip>
          <a:stretch>
            <a:fillRect/>
          </a:stretch>
        </p:blipFill>
        <p:spPr>
          <a:xfrm>
            <a:off x="11150600" y="1"/>
            <a:ext cx="1041400" cy="1026942"/>
          </a:xfrm>
          <a:prstGeom prst="rect">
            <a:avLst/>
          </a:prstGeom>
          <a:noFill/>
          <a:ln>
            <a:noFill/>
          </a:ln>
        </p:spPr>
      </p:pic>
    </p:spTree>
    <p:extLst>
      <p:ext uri="{BB962C8B-B14F-4D97-AF65-F5344CB8AC3E}">
        <p14:creationId xmlns:p14="http://schemas.microsoft.com/office/powerpoint/2010/main" val="308732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6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68"/>
                                        </p:tgtEl>
                                        <p:attrNameLst>
                                          <p:attrName>style.visibility</p:attrName>
                                        </p:attrNameLst>
                                      </p:cBhvr>
                                      <p:to>
                                        <p:strVal val="hidden"/>
                                      </p:to>
                                    </p:set>
                                  </p:childTnLst>
                                </p:cTn>
                              </p:par>
                              <p:par>
                                <p:cTn id="23" presetID="1" presetClass="entr" presetSubtype="0" fill="hold" grpId="1"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69"/>
                                        </p:tgtEl>
                                      </p:cBhvr>
                                    </p:animEffect>
                                    <p:set>
                                      <p:cBhvr>
                                        <p:cTn id="29" dur="1" fill="hold">
                                          <p:stCondLst>
                                            <p:cond delay="499"/>
                                          </p:stCondLst>
                                        </p:cTn>
                                        <p:tgtEl>
                                          <p:spTgt spid="6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7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71"/>
                                        </p:tgtEl>
                                        <p:attrNameLst>
                                          <p:attrName>style.visibility</p:attrName>
                                        </p:attrNameLst>
                                      </p:cBhvr>
                                      <p:to>
                                        <p:strVal val="hidden"/>
                                      </p:to>
                                    </p:set>
                                  </p:childTnLst>
                                </p:cTn>
                              </p:par>
                              <p:par>
                                <p:cTn id="45" presetID="1" presetClass="entr" presetSubtype="0" fill="hold" grpId="1"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75"/>
                                        </p:tgtEl>
                                      </p:cBhvr>
                                    </p:animEffect>
                                    <p:set>
                                      <p:cBhvr>
                                        <p:cTn id="51" dur="1" fill="hold">
                                          <p:stCondLst>
                                            <p:cond delay="499"/>
                                          </p:stCondLst>
                                        </p:cTn>
                                        <p:tgtEl>
                                          <p:spTgt spid="7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6"/>
                                        </p:tgtEl>
                                        <p:attrNameLst>
                                          <p:attrName>style.visibility</p:attrName>
                                        </p:attrNameLst>
                                      </p:cBhvr>
                                      <p:to>
                                        <p:strVal val="visible"/>
                                      </p:to>
                                    </p:set>
                                    <p:animEffect transition="in" filter="fade">
                                      <p:cBhvr>
                                        <p:cTn id="56" dur="500"/>
                                        <p:tgtEl>
                                          <p:spTgt spid="76"/>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76"/>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77"/>
                                        </p:tgtEl>
                                        <p:attrNameLst>
                                          <p:attrName>style.visibility</p:attrName>
                                        </p:attrNameLst>
                                      </p:cBhvr>
                                      <p:to>
                                        <p:strVal val="hidden"/>
                                      </p:to>
                                    </p:set>
                                  </p:childTnLst>
                                </p:cTn>
                              </p:par>
                              <p:par>
                                <p:cTn id="67" presetID="1" presetClass="entr" presetSubtype="0" fill="hold" grpId="1" nodeType="withEffect">
                                  <p:stCondLst>
                                    <p:cond delay="0"/>
                                  </p:stCondLst>
                                  <p:childTnLst>
                                    <p:set>
                                      <p:cBhvr>
                                        <p:cTn id="6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5" grpId="0" animBg="1"/>
      <p:bldP spid="75" grpId="1" animBg="1"/>
      <p:bldP spid="76" grpId="0" animBg="1"/>
      <p:bldP spid="76" grpId="1" animBg="1"/>
      <p:bldP spid="77" grpId="0" animBg="1"/>
      <p:bldP spid="77"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BC3DA6BE-8796-4231-AC27-77F369659084}"/>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Day Discrimination Analysis</a:t>
            </a:r>
          </a:p>
        </p:txBody>
      </p:sp>
      <p:sp>
        <p:nvSpPr>
          <p:cNvPr id="8" name="Rectangle 7">
            <a:extLst>
              <a:ext uri="{FF2B5EF4-FFF2-40B4-BE49-F238E27FC236}">
                <a16:creationId xmlns:a16="http://schemas.microsoft.com/office/drawing/2014/main" id="{D81EFA57-2B1D-420B-8FFD-6716C8364288}"/>
              </a:ext>
            </a:extLst>
          </p:cNvPr>
          <p:cNvSpPr/>
          <p:nvPr/>
        </p:nvSpPr>
        <p:spPr>
          <a:xfrm>
            <a:off x="339052" y="1341538"/>
            <a:ext cx="5419870" cy="4185761"/>
          </a:xfrm>
          <a:prstGeom prst="rect">
            <a:avLst/>
          </a:prstGeom>
        </p:spPr>
        <p:txBody>
          <a:bodyPr wrap="square">
            <a:spAutoFit/>
          </a:bodyPr>
          <a:lstStyle/>
          <a:p>
            <a:pPr lvl="0"/>
            <a:r>
              <a:rPr lang="en-AU" sz="3000" b="1" dirty="0">
                <a:solidFill>
                  <a:prstClr val="black"/>
                </a:solidFill>
                <a:latin typeface="Bell MT" panose="02020503060305020303" pitchFamily="18" charset="0"/>
                <a:cs typeface="Arial" panose="020B0604020202020204" pitchFamily="34" charset="0"/>
              </a:rPr>
              <a:t>Conditional Logit Model</a:t>
            </a:r>
          </a:p>
          <a:p>
            <a:pPr lvl="0"/>
            <a:endParaRPr lang="en-AU" sz="3000" b="1" dirty="0">
              <a:solidFill>
                <a:prstClr val="black"/>
              </a:solidFill>
              <a:latin typeface="Bell MT" panose="02020503060305020303" pitchFamily="18" charset="0"/>
              <a:cs typeface="Arial" panose="020B0604020202020204" pitchFamily="34" charset="0"/>
            </a:endParaRPr>
          </a:p>
          <a:p>
            <a:pPr lvl="0"/>
            <a:r>
              <a:rPr lang="en-AU" sz="3000" dirty="0">
                <a:solidFill>
                  <a:prstClr val="black"/>
                </a:solidFill>
                <a:latin typeface="Bell MT" panose="02020503060305020303" pitchFamily="18" charset="0"/>
                <a:cs typeface="Arial" panose="020B0604020202020204" pitchFamily="34" charset="0"/>
              </a:rPr>
              <a:t>Four Primary Data Streams</a:t>
            </a:r>
          </a:p>
          <a:p>
            <a:pPr lvl="0"/>
            <a:endParaRPr lang="en-AU" sz="3000" dirty="0">
              <a:solidFill>
                <a:prstClr val="black"/>
              </a:solidFill>
              <a:latin typeface="Bell MT" panose="02020503060305020303" pitchFamily="18" charset="0"/>
              <a:cs typeface="Arial" panose="020B0604020202020204" pitchFamily="34" charset="0"/>
            </a:endParaRPr>
          </a:p>
          <a:p>
            <a:pPr lvl="0"/>
            <a:r>
              <a:rPr lang="en-AU" sz="3000" dirty="0">
                <a:solidFill>
                  <a:prstClr val="black"/>
                </a:solidFill>
                <a:latin typeface="Bell MT" panose="02020503060305020303" pitchFamily="18" charset="0"/>
                <a:cs typeface="Arial" panose="020B0604020202020204" pitchFamily="34" charset="0"/>
              </a:rPr>
              <a:t>Predicts Memory Better than Chance</a:t>
            </a:r>
          </a:p>
          <a:p>
            <a:pPr lvl="0"/>
            <a:endParaRPr lang="en-AU" sz="2000" dirty="0">
              <a:solidFill>
                <a:prstClr val="black"/>
              </a:solidFill>
              <a:latin typeface="Times New Roman" panose="02020603050405020304" pitchFamily="18" charset="0"/>
              <a:cs typeface="Times New Roman" panose="02020603050405020304" pitchFamily="18" charset="0"/>
            </a:endParaRPr>
          </a:p>
          <a:p>
            <a:pPr lvl="0"/>
            <a:r>
              <a:rPr lang="en-AU" sz="2000" i="1" dirty="0">
                <a:solidFill>
                  <a:prstClr val="black"/>
                </a:solidFill>
                <a:latin typeface="Times New Roman" panose="02020603050405020304" pitchFamily="18" charset="0"/>
                <a:cs typeface="Times New Roman" panose="02020603050405020304" pitchFamily="18" charset="0"/>
              </a:rPr>
              <a:t>Perplexity Guide</a:t>
            </a:r>
          </a:p>
          <a:p>
            <a:pPr lvl="0"/>
            <a:r>
              <a:rPr lang="en-AU" sz="2300" dirty="0">
                <a:solidFill>
                  <a:prstClr val="black"/>
                </a:solidFill>
                <a:latin typeface="Times New Roman" panose="02020603050405020304" pitchFamily="18" charset="0"/>
                <a:cs typeface="Times New Roman" panose="02020603050405020304" pitchFamily="18" charset="0"/>
              </a:rPr>
              <a:t>Uniform Random Perplexity = 10</a:t>
            </a:r>
          </a:p>
          <a:p>
            <a:pPr lvl="0"/>
            <a:r>
              <a:rPr lang="en-AU" sz="2300" dirty="0">
                <a:solidFill>
                  <a:prstClr val="black"/>
                </a:solidFill>
                <a:latin typeface="Times New Roman" panose="02020603050405020304" pitchFamily="18" charset="0"/>
                <a:cs typeface="Times New Roman" panose="02020603050405020304" pitchFamily="18" charset="0"/>
              </a:rPr>
              <a:t>Perfect Prediction Perplexity = 1</a:t>
            </a:r>
          </a:p>
        </p:txBody>
      </p:sp>
      <p:graphicFrame>
        <p:nvGraphicFramePr>
          <p:cNvPr id="32" name="Shape 330">
            <a:extLst>
              <a:ext uri="{FF2B5EF4-FFF2-40B4-BE49-F238E27FC236}">
                <a16:creationId xmlns:a16="http://schemas.microsoft.com/office/drawing/2014/main" id="{C64236BE-949D-4AE8-927C-8C470FE7F5D1}"/>
              </a:ext>
            </a:extLst>
          </p:cNvPr>
          <p:cNvGraphicFramePr/>
          <p:nvPr>
            <p:extLst/>
          </p:nvPr>
        </p:nvGraphicFramePr>
        <p:xfrm>
          <a:off x="5758922" y="2155569"/>
          <a:ext cx="5429250" cy="3840270"/>
        </p:xfrm>
        <a:graphic>
          <a:graphicData uri="http://schemas.openxmlformats.org/drawingml/2006/table">
            <a:tbl>
              <a:tblPr>
                <a:noFill/>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tblGrid>
              <a:tr h="381000">
                <a:tc>
                  <a:txBody>
                    <a:bodyPr/>
                    <a:lstStyle/>
                    <a:p>
                      <a:pPr marL="0" lvl="0" indent="0">
                        <a:spcBef>
                          <a:spcPts val="0"/>
                        </a:spcBef>
                        <a:spcAft>
                          <a:spcPts val="0"/>
                        </a:spcAft>
                        <a:buNone/>
                      </a:pPr>
                      <a:r>
                        <a:rPr lang="en-AU" sz="2400" dirty="0"/>
                        <a:t>Data</a:t>
                      </a:r>
                      <a:endParaRPr sz="2400" dirty="0"/>
                    </a:p>
                  </a:txBody>
                  <a:tcPr marL="91425" marR="91425" marT="91425" marB="91425"/>
                </a:tc>
                <a:tc>
                  <a:txBody>
                    <a:bodyPr/>
                    <a:lstStyle/>
                    <a:p>
                      <a:pPr marL="0" lvl="0" indent="0">
                        <a:spcBef>
                          <a:spcPts val="0"/>
                        </a:spcBef>
                        <a:spcAft>
                          <a:spcPts val="0"/>
                        </a:spcAft>
                        <a:buNone/>
                      </a:pPr>
                      <a:r>
                        <a:rPr lang="en-US" sz="2400" dirty="0" err="1"/>
                        <a:t>Params</a:t>
                      </a:r>
                      <a:endParaRPr sz="2400" dirty="0"/>
                    </a:p>
                  </a:txBody>
                  <a:tcPr marL="91425" marR="91425" marT="91425" marB="91425"/>
                </a:tc>
                <a:tc>
                  <a:txBody>
                    <a:bodyPr/>
                    <a:lstStyle/>
                    <a:p>
                      <a:pPr marL="0" lvl="0" indent="0">
                        <a:spcBef>
                          <a:spcPts val="0"/>
                        </a:spcBef>
                        <a:spcAft>
                          <a:spcPts val="0"/>
                        </a:spcAft>
                        <a:buNone/>
                      </a:pPr>
                      <a:r>
                        <a:rPr lang="en-US" sz="2400" i="1" dirty="0"/>
                        <a:t>p</a:t>
                      </a:r>
                      <a:r>
                        <a:rPr lang="en-US" sz="2400" dirty="0"/>
                        <a:t> value</a:t>
                      </a:r>
                      <a:endParaRPr sz="2400" dirty="0"/>
                    </a:p>
                  </a:txBody>
                  <a:tcPr marL="91425" marR="91425" marT="91425" marB="91425"/>
                </a:tc>
                <a:extLst>
                  <a:ext uri="{0D108BD9-81ED-4DB2-BD59-A6C34878D82A}">
                    <a16:rowId xmlns:a16="http://schemas.microsoft.com/office/drawing/2014/main" val="10000"/>
                  </a:ext>
                </a:extLst>
              </a:tr>
              <a:tr h="381000">
                <a:tc>
                  <a:txBody>
                    <a:bodyPr/>
                    <a:lstStyle/>
                    <a:p>
                      <a:pPr marL="0" lvl="0" indent="0">
                        <a:spcBef>
                          <a:spcPts val="0"/>
                        </a:spcBef>
                        <a:spcAft>
                          <a:spcPts val="0"/>
                        </a:spcAft>
                        <a:buNone/>
                      </a:pPr>
                      <a:r>
                        <a:rPr lang="en-US" sz="2400" dirty="0"/>
                        <a:t>GPS</a:t>
                      </a:r>
                      <a:endParaRPr sz="2400" dirty="0"/>
                    </a:p>
                  </a:txBody>
                  <a:tcPr marL="91425" marR="91425" marT="91425" marB="91425">
                    <a:solidFill>
                      <a:srgbClr val="B6D7A8"/>
                    </a:solidFill>
                  </a:tcPr>
                </a:tc>
                <a:tc>
                  <a:txBody>
                    <a:bodyPr/>
                    <a:lstStyle/>
                    <a:p>
                      <a:pPr marL="0" lvl="0" indent="0" algn="r">
                        <a:spcBef>
                          <a:spcPts val="0"/>
                        </a:spcBef>
                        <a:spcAft>
                          <a:spcPts val="0"/>
                        </a:spcAft>
                        <a:buNone/>
                      </a:pPr>
                      <a:r>
                        <a:rPr lang="en-US" sz="2400"/>
                        <a:t>-1.131</a:t>
                      </a:r>
                      <a:endParaRPr sz="2400"/>
                    </a:p>
                  </a:txBody>
                  <a:tcPr marL="91425" marR="91425" marT="91425" marB="91425">
                    <a:solidFill>
                      <a:srgbClr val="B6D7A8"/>
                    </a:solidFill>
                  </a:tcPr>
                </a:tc>
                <a:tc>
                  <a:txBody>
                    <a:bodyPr/>
                    <a:lstStyle/>
                    <a:p>
                      <a:pPr marL="0" lvl="0" indent="0" algn="r">
                        <a:spcBef>
                          <a:spcPts val="0"/>
                        </a:spcBef>
                        <a:spcAft>
                          <a:spcPts val="0"/>
                        </a:spcAft>
                        <a:buNone/>
                      </a:pPr>
                      <a:r>
                        <a:rPr lang="en-US" sz="2400"/>
                        <a:t>0.001*</a:t>
                      </a:r>
                      <a:endParaRPr sz="2400"/>
                    </a:p>
                  </a:txBody>
                  <a:tcPr marL="91425" marR="91425" marT="91425" marB="91425">
                    <a:solidFill>
                      <a:srgbClr val="B6D7A8"/>
                    </a:solidFill>
                  </a:tcPr>
                </a:tc>
                <a:extLst>
                  <a:ext uri="{0D108BD9-81ED-4DB2-BD59-A6C34878D82A}">
                    <a16:rowId xmlns:a16="http://schemas.microsoft.com/office/drawing/2014/main" val="10001"/>
                  </a:ext>
                </a:extLst>
              </a:tr>
              <a:tr h="381000">
                <a:tc>
                  <a:txBody>
                    <a:bodyPr/>
                    <a:lstStyle/>
                    <a:p>
                      <a:pPr marL="0" lvl="0" indent="0">
                        <a:spcBef>
                          <a:spcPts val="0"/>
                        </a:spcBef>
                        <a:spcAft>
                          <a:spcPts val="0"/>
                        </a:spcAft>
                        <a:buNone/>
                      </a:pPr>
                      <a:r>
                        <a:rPr lang="en-US" sz="2400" dirty="0"/>
                        <a:t>Audio</a:t>
                      </a:r>
                      <a:endParaRPr sz="2400" dirty="0"/>
                    </a:p>
                  </a:txBody>
                  <a:tcPr marL="91425" marR="91425" marT="91425" marB="91425">
                    <a:solidFill>
                      <a:srgbClr val="B6D7A8"/>
                    </a:solidFill>
                  </a:tcPr>
                </a:tc>
                <a:tc>
                  <a:txBody>
                    <a:bodyPr/>
                    <a:lstStyle/>
                    <a:p>
                      <a:pPr marL="0" lvl="0" indent="0" algn="r">
                        <a:spcBef>
                          <a:spcPts val="0"/>
                        </a:spcBef>
                        <a:spcAft>
                          <a:spcPts val="0"/>
                        </a:spcAft>
                        <a:buNone/>
                      </a:pPr>
                      <a:r>
                        <a:rPr lang="en-US" sz="2400"/>
                        <a:t>-1.109</a:t>
                      </a:r>
                      <a:endParaRPr sz="2400"/>
                    </a:p>
                  </a:txBody>
                  <a:tcPr marL="91425" marR="91425" marT="91425" marB="91425">
                    <a:solidFill>
                      <a:srgbClr val="B6D7A8"/>
                    </a:solidFill>
                  </a:tcPr>
                </a:tc>
                <a:tc>
                  <a:txBody>
                    <a:bodyPr/>
                    <a:lstStyle/>
                    <a:p>
                      <a:pPr marL="0" lvl="0" indent="0" algn="r">
                        <a:spcBef>
                          <a:spcPts val="0"/>
                        </a:spcBef>
                        <a:spcAft>
                          <a:spcPts val="0"/>
                        </a:spcAft>
                        <a:buNone/>
                      </a:pPr>
                      <a:r>
                        <a:rPr lang="en-US" sz="2400"/>
                        <a:t>0.001*</a:t>
                      </a:r>
                      <a:endParaRPr sz="2400"/>
                    </a:p>
                  </a:txBody>
                  <a:tcPr marL="91425" marR="91425" marT="91425" marB="91425">
                    <a:solidFill>
                      <a:srgbClr val="B6D7A8"/>
                    </a:solidFill>
                  </a:tcPr>
                </a:tc>
                <a:extLst>
                  <a:ext uri="{0D108BD9-81ED-4DB2-BD59-A6C34878D82A}">
                    <a16:rowId xmlns:a16="http://schemas.microsoft.com/office/drawing/2014/main" val="10002"/>
                  </a:ext>
                </a:extLst>
              </a:tr>
              <a:tr h="381000">
                <a:tc>
                  <a:txBody>
                    <a:bodyPr/>
                    <a:lstStyle/>
                    <a:p>
                      <a:pPr marL="0" lvl="0" indent="0">
                        <a:spcBef>
                          <a:spcPts val="0"/>
                        </a:spcBef>
                        <a:spcAft>
                          <a:spcPts val="0"/>
                        </a:spcAft>
                        <a:buNone/>
                      </a:pPr>
                      <a:r>
                        <a:rPr lang="en-US" sz="2400" dirty="0"/>
                        <a:t>Accel</a:t>
                      </a:r>
                      <a:endParaRPr sz="2400" dirty="0"/>
                    </a:p>
                  </a:txBody>
                  <a:tcPr marL="91425" marR="91425" marT="91425" marB="91425">
                    <a:solidFill>
                      <a:srgbClr val="B6D7A8"/>
                    </a:solidFill>
                  </a:tcPr>
                </a:tc>
                <a:tc>
                  <a:txBody>
                    <a:bodyPr/>
                    <a:lstStyle/>
                    <a:p>
                      <a:pPr marL="0" lvl="0" indent="0" algn="r">
                        <a:spcBef>
                          <a:spcPts val="0"/>
                        </a:spcBef>
                        <a:spcAft>
                          <a:spcPts val="0"/>
                        </a:spcAft>
                        <a:buNone/>
                      </a:pPr>
                      <a:r>
                        <a:rPr lang="en-US" sz="2400" dirty="0"/>
                        <a:t>0.933</a:t>
                      </a:r>
                      <a:endParaRPr sz="2400" dirty="0"/>
                    </a:p>
                  </a:txBody>
                  <a:tcPr marL="91425" marR="91425" marT="91425" marB="91425">
                    <a:solidFill>
                      <a:srgbClr val="B6D7A8"/>
                    </a:solidFill>
                  </a:tcPr>
                </a:tc>
                <a:tc>
                  <a:txBody>
                    <a:bodyPr/>
                    <a:lstStyle/>
                    <a:p>
                      <a:pPr marL="0" lvl="0" indent="0" algn="r">
                        <a:spcBef>
                          <a:spcPts val="0"/>
                        </a:spcBef>
                        <a:spcAft>
                          <a:spcPts val="0"/>
                        </a:spcAft>
                        <a:buNone/>
                      </a:pPr>
                      <a:r>
                        <a:rPr lang="en-US" sz="2400"/>
                        <a:t>0.002*</a:t>
                      </a:r>
                      <a:endParaRPr sz="2400"/>
                    </a:p>
                  </a:txBody>
                  <a:tcPr marL="91425" marR="91425" marT="91425" marB="91425">
                    <a:solidFill>
                      <a:srgbClr val="B6D7A8"/>
                    </a:solidFill>
                  </a:tcPr>
                </a:tc>
                <a:extLst>
                  <a:ext uri="{0D108BD9-81ED-4DB2-BD59-A6C34878D82A}">
                    <a16:rowId xmlns:a16="http://schemas.microsoft.com/office/drawing/2014/main" val="10003"/>
                  </a:ext>
                </a:extLst>
              </a:tr>
              <a:tr h="381000">
                <a:tc>
                  <a:txBody>
                    <a:bodyPr/>
                    <a:lstStyle/>
                    <a:p>
                      <a:pPr marL="0" lvl="0" indent="0">
                        <a:spcBef>
                          <a:spcPts val="0"/>
                        </a:spcBef>
                        <a:spcAft>
                          <a:spcPts val="0"/>
                        </a:spcAft>
                        <a:buNone/>
                      </a:pPr>
                      <a:r>
                        <a:rPr lang="en-US" sz="2400" dirty="0"/>
                        <a:t>Image</a:t>
                      </a:r>
                      <a:endParaRPr sz="2400" dirty="0"/>
                    </a:p>
                  </a:txBody>
                  <a:tcPr marL="91425" marR="91425" marT="91425" marB="91425">
                    <a:solidFill>
                      <a:srgbClr val="B6D7A8"/>
                    </a:solidFill>
                  </a:tcPr>
                </a:tc>
                <a:tc>
                  <a:txBody>
                    <a:bodyPr/>
                    <a:lstStyle/>
                    <a:p>
                      <a:pPr marL="0" lvl="0" indent="0" algn="r">
                        <a:spcBef>
                          <a:spcPts val="0"/>
                        </a:spcBef>
                        <a:spcAft>
                          <a:spcPts val="0"/>
                        </a:spcAft>
                        <a:buNone/>
                      </a:pPr>
                      <a:r>
                        <a:rPr lang="en-US" sz="2400" dirty="0"/>
                        <a:t>-0.564</a:t>
                      </a:r>
                      <a:endParaRPr sz="2400" dirty="0"/>
                    </a:p>
                  </a:txBody>
                  <a:tcPr marL="91425" marR="91425" marT="91425" marB="91425">
                    <a:solidFill>
                      <a:srgbClr val="B6D7A8"/>
                    </a:solidFill>
                  </a:tcPr>
                </a:tc>
                <a:tc>
                  <a:txBody>
                    <a:bodyPr/>
                    <a:lstStyle/>
                    <a:p>
                      <a:pPr marL="0" lvl="0" indent="0" algn="r">
                        <a:spcBef>
                          <a:spcPts val="0"/>
                        </a:spcBef>
                        <a:spcAft>
                          <a:spcPts val="0"/>
                        </a:spcAft>
                        <a:buNone/>
                      </a:pPr>
                      <a:r>
                        <a:rPr lang="en-US" sz="2400" dirty="0"/>
                        <a:t>0.007*</a:t>
                      </a:r>
                      <a:endParaRPr sz="2400" dirty="0"/>
                    </a:p>
                  </a:txBody>
                  <a:tcPr marL="91425" marR="91425" marT="91425" marB="91425">
                    <a:solidFill>
                      <a:srgbClr val="B6D7A8"/>
                    </a:solidFill>
                  </a:tcPr>
                </a:tc>
                <a:extLst>
                  <a:ext uri="{0D108BD9-81ED-4DB2-BD59-A6C34878D82A}">
                    <a16:rowId xmlns:a16="http://schemas.microsoft.com/office/drawing/2014/main" val="10004"/>
                  </a:ext>
                </a:extLst>
              </a:tr>
              <a:tr h="381000">
                <a:tc>
                  <a:txBody>
                    <a:bodyPr/>
                    <a:lstStyle/>
                    <a:p>
                      <a:pPr marL="0" lvl="0" indent="0" rtl="0">
                        <a:spcBef>
                          <a:spcPts val="0"/>
                        </a:spcBef>
                        <a:spcAft>
                          <a:spcPts val="0"/>
                        </a:spcAft>
                        <a:buNone/>
                      </a:pPr>
                      <a:endParaRPr sz="2400" dirty="0"/>
                    </a:p>
                  </a:txBody>
                  <a:tcPr marL="91425" marR="91425" marT="91425" marB="91425"/>
                </a:tc>
                <a:tc>
                  <a:txBody>
                    <a:bodyPr/>
                    <a:lstStyle/>
                    <a:p>
                      <a:pPr marL="0" lvl="0" indent="0" algn="r" rtl="0">
                        <a:spcBef>
                          <a:spcPts val="0"/>
                        </a:spcBef>
                        <a:spcAft>
                          <a:spcPts val="0"/>
                        </a:spcAft>
                        <a:buNone/>
                      </a:pPr>
                      <a:endParaRPr sz="2400" dirty="0"/>
                    </a:p>
                  </a:txBody>
                  <a:tcPr marL="91425" marR="91425" marT="91425" marB="91425"/>
                </a:tc>
                <a:tc>
                  <a:txBody>
                    <a:bodyPr/>
                    <a:lstStyle/>
                    <a:p>
                      <a:pPr marL="0" lvl="0" indent="0" algn="r" rtl="0">
                        <a:spcBef>
                          <a:spcPts val="0"/>
                        </a:spcBef>
                        <a:spcAft>
                          <a:spcPts val="0"/>
                        </a:spcAft>
                        <a:buNone/>
                      </a:pPr>
                      <a:endParaRPr sz="2400" dirty="0"/>
                    </a:p>
                  </a:txBody>
                  <a:tcPr marL="91425" marR="91425" marT="91425" marB="91425"/>
                </a:tc>
                <a:extLst>
                  <a:ext uri="{0D108BD9-81ED-4DB2-BD59-A6C34878D82A}">
                    <a16:rowId xmlns:a16="http://schemas.microsoft.com/office/drawing/2014/main" val="10005"/>
                  </a:ext>
                </a:extLst>
              </a:tr>
              <a:tr h="381000">
                <a:tc>
                  <a:txBody>
                    <a:bodyPr/>
                    <a:lstStyle/>
                    <a:p>
                      <a:pPr marL="0" lvl="0" indent="0" rtl="0">
                        <a:spcBef>
                          <a:spcPts val="0"/>
                        </a:spcBef>
                        <a:spcAft>
                          <a:spcPts val="0"/>
                        </a:spcAft>
                        <a:buNone/>
                      </a:pPr>
                      <a:r>
                        <a:rPr lang="en-US" sz="2400" dirty="0"/>
                        <a:t>Accel Alone</a:t>
                      </a:r>
                      <a:endParaRPr sz="2400" dirty="0"/>
                    </a:p>
                  </a:txBody>
                  <a:tcPr marL="91425" marR="91425" marT="91425" marB="91425">
                    <a:solidFill>
                      <a:srgbClr val="B6D7A8"/>
                    </a:solidFill>
                  </a:tcPr>
                </a:tc>
                <a:tc>
                  <a:txBody>
                    <a:bodyPr/>
                    <a:lstStyle/>
                    <a:p>
                      <a:pPr marL="0" lvl="0" indent="0" algn="r" rtl="0">
                        <a:spcBef>
                          <a:spcPts val="0"/>
                        </a:spcBef>
                        <a:spcAft>
                          <a:spcPts val="0"/>
                        </a:spcAft>
                        <a:buNone/>
                      </a:pPr>
                      <a:r>
                        <a:rPr lang="en-US" sz="2400" dirty="0"/>
                        <a:t>-1.750</a:t>
                      </a:r>
                      <a:endParaRPr sz="2400" dirty="0"/>
                    </a:p>
                  </a:txBody>
                  <a:tcPr marL="91425" marR="91425" marT="91425" marB="91425">
                    <a:solidFill>
                      <a:srgbClr val="B6D7A8"/>
                    </a:solidFill>
                  </a:tcPr>
                </a:tc>
                <a:tc>
                  <a:txBody>
                    <a:bodyPr/>
                    <a:lstStyle/>
                    <a:p>
                      <a:pPr marL="0" lvl="0" indent="0" algn="r" rtl="0">
                        <a:spcBef>
                          <a:spcPts val="0"/>
                        </a:spcBef>
                        <a:spcAft>
                          <a:spcPts val="0"/>
                        </a:spcAft>
                        <a:buNone/>
                      </a:pPr>
                      <a:r>
                        <a:rPr lang="en-US" sz="2400" dirty="0"/>
                        <a:t>0.001*</a:t>
                      </a:r>
                      <a:endParaRPr sz="2400" dirty="0"/>
                    </a:p>
                  </a:txBody>
                  <a:tcPr marL="91425" marR="91425" marT="91425" marB="91425">
                    <a:solidFill>
                      <a:srgbClr val="B6D7A8"/>
                    </a:solidFill>
                  </a:tcPr>
                </a:tc>
                <a:extLst>
                  <a:ext uri="{0D108BD9-81ED-4DB2-BD59-A6C34878D82A}">
                    <a16:rowId xmlns:a16="http://schemas.microsoft.com/office/drawing/2014/main" val="10006"/>
                  </a:ext>
                </a:extLst>
              </a:tr>
            </a:tbl>
          </a:graphicData>
        </a:graphic>
      </p:graphicFrame>
      <p:sp>
        <p:nvSpPr>
          <p:cNvPr id="3" name="Rectangle 2">
            <a:extLst>
              <a:ext uri="{FF2B5EF4-FFF2-40B4-BE49-F238E27FC236}">
                <a16:creationId xmlns:a16="http://schemas.microsoft.com/office/drawing/2014/main" id="{3D8A4B71-BAA4-4FB2-A3DF-65798F5EF9E5}"/>
              </a:ext>
            </a:extLst>
          </p:cNvPr>
          <p:cNvSpPr/>
          <p:nvPr/>
        </p:nvSpPr>
        <p:spPr>
          <a:xfrm>
            <a:off x="6902283" y="1286975"/>
            <a:ext cx="3142527" cy="553998"/>
          </a:xfrm>
          <a:prstGeom prst="rect">
            <a:avLst/>
          </a:prstGeom>
        </p:spPr>
        <p:txBody>
          <a:bodyPr wrap="none">
            <a:spAutoFit/>
          </a:bodyPr>
          <a:lstStyle/>
          <a:p>
            <a:pPr lvl="0"/>
            <a:r>
              <a:rPr lang="en-AU" sz="3000" dirty="0">
                <a:solidFill>
                  <a:prstClr val="black"/>
                </a:solidFill>
                <a:latin typeface="Bell MT" panose="02020503060305020303" pitchFamily="18" charset="0"/>
                <a:cs typeface="Arial" panose="020B0604020202020204" pitchFamily="34" charset="0"/>
              </a:rPr>
              <a:t>Perplexity = </a:t>
            </a:r>
            <a:r>
              <a:rPr lang="en-AU" sz="3000" dirty="0">
                <a:solidFill>
                  <a:prstClr val="black"/>
                </a:solidFill>
                <a:latin typeface="Times New Roman" panose="02020603050405020304" pitchFamily="18" charset="0"/>
                <a:cs typeface="Times New Roman" panose="02020603050405020304" pitchFamily="18" charset="0"/>
              </a:rPr>
              <a:t>8.589</a:t>
            </a:r>
          </a:p>
        </p:txBody>
      </p:sp>
      <p:pic>
        <p:nvPicPr>
          <p:cNvPr id="9" name="Shape 378">
            <a:extLst>
              <a:ext uri="{FF2B5EF4-FFF2-40B4-BE49-F238E27FC236}">
                <a16:creationId xmlns:a16="http://schemas.microsoft.com/office/drawing/2014/main" id="{C9B319DA-3E03-4551-AA86-E0309819809F}"/>
              </a:ext>
            </a:extLst>
          </p:cNvPr>
          <p:cNvPicPr preferRelativeResize="0"/>
          <p:nvPr/>
        </p:nvPicPr>
        <p:blipFill>
          <a:blip r:embed="rId3">
            <a:alphaModFix/>
          </a:blip>
          <a:stretch>
            <a:fillRect/>
          </a:stretch>
        </p:blipFill>
        <p:spPr>
          <a:xfrm>
            <a:off x="11150600" y="1"/>
            <a:ext cx="1041400" cy="1026942"/>
          </a:xfrm>
          <a:prstGeom prst="rect">
            <a:avLst/>
          </a:prstGeom>
          <a:noFill/>
          <a:ln>
            <a:noFill/>
          </a:ln>
        </p:spPr>
      </p:pic>
    </p:spTree>
    <p:extLst>
      <p:ext uri="{BB962C8B-B14F-4D97-AF65-F5344CB8AC3E}">
        <p14:creationId xmlns:p14="http://schemas.microsoft.com/office/powerpoint/2010/main" val="42744617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BC3DA6BE-8796-4231-AC27-77F369659084}"/>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Day Discrimination Analysis</a:t>
            </a:r>
          </a:p>
        </p:txBody>
      </p:sp>
      <p:sp>
        <p:nvSpPr>
          <p:cNvPr id="8" name="Rectangle 7">
            <a:extLst>
              <a:ext uri="{FF2B5EF4-FFF2-40B4-BE49-F238E27FC236}">
                <a16:creationId xmlns:a16="http://schemas.microsoft.com/office/drawing/2014/main" id="{D81EFA57-2B1D-420B-8FFD-6716C8364288}"/>
              </a:ext>
            </a:extLst>
          </p:cNvPr>
          <p:cNvSpPr/>
          <p:nvPr/>
        </p:nvSpPr>
        <p:spPr>
          <a:xfrm>
            <a:off x="339051" y="1121681"/>
            <a:ext cx="11468636" cy="553998"/>
          </a:xfrm>
          <a:prstGeom prst="rect">
            <a:avLst/>
          </a:prstGeom>
        </p:spPr>
        <p:txBody>
          <a:bodyPr wrap="square">
            <a:spAutoFit/>
          </a:bodyPr>
          <a:lstStyle/>
          <a:p>
            <a:pPr lvl="0" algn="ctr"/>
            <a:r>
              <a:rPr lang="en-AU" sz="3000" dirty="0">
                <a:solidFill>
                  <a:prstClr val="black"/>
                </a:solidFill>
                <a:latin typeface="Bell MT" panose="02020503060305020303" pitchFamily="18" charset="0"/>
                <a:cs typeface="Arial" panose="020B0604020202020204" pitchFamily="34" charset="0"/>
              </a:rPr>
              <a:t>Correlation Matrix</a:t>
            </a:r>
          </a:p>
        </p:txBody>
      </p:sp>
      <p:graphicFrame>
        <p:nvGraphicFramePr>
          <p:cNvPr id="9" name="Shape 337">
            <a:extLst>
              <a:ext uri="{FF2B5EF4-FFF2-40B4-BE49-F238E27FC236}">
                <a16:creationId xmlns:a16="http://schemas.microsoft.com/office/drawing/2014/main" id="{BDE962A9-468A-43DF-A427-F5F354F8E8D0}"/>
              </a:ext>
            </a:extLst>
          </p:cNvPr>
          <p:cNvGraphicFramePr/>
          <p:nvPr>
            <p:extLst>
              <p:ext uri="{D42A27DB-BD31-4B8C-83A1-F6EECF244321}">
                <p14:modId xmlns:p14="http://schemas.microsoft.com/office/powerpoint/2010/main" val="2774007966"/>
              </p:ext>
            </p:extLst>
          </p:nvPr>
        </p:nvGraphicFramePr>
        <p:xfrm>
          <a:off x="623605" y="1770418"/>
          <a:ext cx="10944789" cy="4132961"/>
        </p:xfrm>
        <a:graphic>
          <a:graphicData uri="http://schemas.openxmlformats.org/drawingml/2006/table">
            <a:tbl>
              <a:tblPr>
                <a:noFill/>
              </a:tblPr>
              <a:tblGrid>
                <a:gridCol w="1382009">
                  <a:extLst>
                    <a:ext uri="{9D8B030D-6E8A-4147-A177-3AD203B41FA5}">
                      <a16:colId xmlns:a16="http://schemas.microsoft.com/office/drawing/2014/main" val="20000"/>
                    </a:ext>
                  </a:extLst>
                </a:gridCol>
                <a:gridCol w="729915">
                  <a:extLst>
                    <a:ext uri="{9D8B030D-6E8A-4147-A177-3AD203B41FA5}">
                      <a16:colId xmlns:a16="http://schemas.microsoft.com/office/drawing/2014/main" val="20001"/>
                    </a:ext>
                  </a:extLst>
                </a:gridCol>
                <a:gridCol w="799614">
                  <a:extLst>
                    <a:ext uri="{9D8B030D-6E8A-4147-A177-3AD203B41FA5}">
                      <a16:colId xmlns:a16="http://schemas.microsoft.com/office/drawing/2014/main" val="20002"/>
                    </a:ext>
                  </a:extLst>
                </a:gridCol>
                <a:gridCol w="838397">
                  <a:extLst>
                    <a:ext uri="{9D8B030D-6E8A-4147-A177-3AD203B41FA5}">
                      <a16:colId xmlns:a16="http://schemas.microsoft.com/office/drawing/2014/main" val="20003"/>
                    </a:ext>
                  </a:extLst>
                </a:gridCol>
                <a:gridCol w="715919">
                  <a:extLst>
                    <a:ext uri="{9D8B030D-6E8A-4147-A177-3AD203B41FA5}">
                      <a16:colId xmlns:a16="http://schemas.microsoft.com/office/drawing/2014/main" val="20004"/>
                    </a:ext>
                  </a:extLst>
                </a:gridCol>
                <a:gridCol w="980362">
                  <a:extLst>
                    <a:ext uri="{9D8B030D-6E8A-4147-A177-3AD203B41FA5}">
                      <a16:colId xmlns:a16="http://schemas.microsoft.com/office/drawing/2014/main" val="20005"/>
                    </a:ext>
                  </a:extLst>
                </a:gridCol>
                <a:gridCol w="1169988">
                  <a:extLst>
                    <a:ext uri="{9D8B030D-6E8A-4147-A177-3AD203B41FA5}">
                      <a16:colId xmlns:a16="http://schemas.microsoft.com/office/drawing/2014/main" val="20006"/>
                    </a:ext>
                  </a:extLst>
                </a:gridCol>
                <a:gridCol w="759179">
                  <a:extLst>
                    <a:ext uri="{9D8B030D-6E8A-4147-A177-3AD203B41FA5}">
                      <a16:colId xmlns:a16="http://schemas.microsoft.com/office/drawing/2014/main" val="20007"/>
                    </a:ext>
                  </a:extLst>
                </a:gridCol>
                <a:gridCol w="696019">
                  <a:extLst>
                    <a:ext uri="{9D8B030D-6E8A-4147-A177-3AD203B41FA5}">
                      <a16:colId xmlns:a16="http://schemas.microsoft.com/office/drawing/2014/main" val="20008"/>
                    </a:ext>
                  </a:extLst>
                </a:gridCol>
                <a:gridCol w="798597">
                  <a:extLst>
                    <a:ext uri="{9D8B030D-6E8A-4147-A177-3AD203B41FA5}">
                      <a16:colId xmlns:a16="http://schemas.microsoft.com/office/drawing/2014/main" val="20009"/>
                    </a:ext>
                  </a:extLst>
                </a:gridCol>
                <a:gridCol w="1281176">
                  <a:extLst>
                    <a:ext uri="{9D8B030D-6E8A-4147-A177-3AD203B41FA5}">
                      <a16:colId xmlns:a16="http://schemas.microsoft.com/office/drawing/2014/main" val="20010"/>
                    </a:ext>
                  </a:extLst>
                </a:gridCol>
                <a:gridCol w="793614">
                  <a:extLst>
                    <a:ext uri="{9D8B030D-6E8A-4147-A177-3AD203B41FA5}">
                      <a16:colId xmlns:a16="http://schemas.microsoft.com/office/drawing/2014/main" val="20011"/>
                    </a:ext>
                  </a:extLst>
                </a:gridCol>
              </a:tblGrid>
              <a:tr h="447675">
                <a:tc>
                  <a:txBody>
                    <a:bodyPr/>
                    <a:lstStyle/>
                    <a:p>
                      <a:pPr marL="0" lvl="0" indent="0" rtl="0">
                        <a:spcBef>
                          <a:spcPts val="0"/>
                        </a:spcBef>
                        <a:spcAft>
                          <a:spcPts val="0"/>
                        </a:spcAft>
                        <a:buNone/>
                      </a:pP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dirty="0"/>
                        <a:t>Accel</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dirty="0"/>
                        <a:t>Audio</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dirty="0"/>
                        <a:t>Image</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dirty="0" err="1"/>
                        <a:t>Gps</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dirty="0"/>
                        <a:t>Weather</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dirty="0"/>
                        <a:t>Audio Class</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dirty="0"/>
                        <a:t>Time</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dirty="0"/>
                        <a:t>Moon</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dirty="0"/>
                        <a:t>Temp</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dirty="0"/>
                        <a:t>Day of Week</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dirty="0"/>
                        <a:t>Day</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47650">
                <a:tc>
                  <a:txBody>
                    <a:bodyPr/>
                    <a:lstStyle/>
                    <a:p>
                      <a:pPr marL="0" lvl="0" indent="0" algn="ctr" rtl="0">
                        <a:lnSpc>
                          <a:spcPct val="115000"/>
                        </a:lnSpc>
                        <a:spcBef>
                          <a:spcPts val="0"/>
                        </a:spcBef>
                        <a:spcAft>
                          <a:spcPts val="0"/>
                        </a:spcAft>
                        <a:buNone/>
                      </a:pPr>
                      <a:r>
                        <a:rPr lang="en-US" dirty="0"/>
                        <a:t>Accel</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dirty="0"/>
                        <a:t>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dirty="0"/>
                        <a:t>0.42</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EE5D2"/>
                    </a:solidFill>
                  </a:tcPr>
                </a:tc>
                <a:tc>
                  <a:txBody>
                    <a:bodyPr/>
                    <a:lstStyle/>
                    <a:p>
                      <a:pPr marL="0" lvl="0" indent="0" algn="r" rtl="0">
                        <a:lnSpc>
                          <a:spcPct val="115000"/>
                        </a:lnSpc>
                        <a:spcBef>
                          <a:spcPts val="0"/>
                        </a:spcBef>
                        <a:spcAft>
                          <a:spcPts val="0"/>
                        </a:spcAft>
                        <a:buNone/>
                      </a:pPr>
                      <a:r>
                        <a:rPr lang="en-US" dirty="0"/>
                        <a:t>0.39</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3E7D6"/>
                    </a:solidFill>
                  </a:tcPr>
                </a:tc>
                <a:tc>
                  <a:txBody>
                    <a:bodyPr/>
                    <a:lstStyle/>
                    <a:p>
                      <a:pPr marL="0" lvl="0" indent="0" algn="r" rtl="0">
                        <a:lnSpc>
                          <a:spcPct val="115000"/>
                        </a:lnSpc>
                        <a:spcBef>
                          <a:spcPts val="0"/>
                        </a:spcBef>
                        <a:spcAft>
                          <a:spcPts val="0"/>
                        </a:spcAft>
                        <a:buNone/>
                      </a:pPr>
                      <a:r>
                        <a:rPr lang="en-US" dirty="0"/>
                        <a:t>0.28</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7EFE3"/>
                    </a:solidFill>
                  </a:tcPr>
                </a:tc>
                <a:tc>
                  <a:txBody>
                    <a:bodyPr/>
                    <a:lstStyle/>
                    <a:p>
                      <a:pPr marL="0" lvl="0" indent="0" algn="r" rtl="0">
                        <a:lnSpc>
                          <a:spcPct val="115000"/>
                        </a:lnSpc>
                        <a:spcBef>
                          <a:spcPts val="0"/>
                        </a:spcBef>
                        <a:spcAft>
                          <a:spcPts val="0"/>
                        </a:spcAft>
                        <a:buNone/>
                      </a:pPr>
                      <a:r>
                        <a:rPr lang="en-US" dirty="0"/>
                        <a:t>0.15</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F8F3"/>
                    </a:solidFill>
                  </a:tcPr>
                </a:tc>
                <a:tc>
                  <a:txBody>
                    <a:bodyPr/>
                    <a:lstStyle/>
                    <a:p>
                      <a:pPr marL="0" lvl="0" indent="0" algn="r" rtl="0">
                        <a:lnSpc>
                          <a:spcPct val="115000"/>
                        </a:lnSpc>
                        <a:spcBef>
                          <a:spcPts val="0"/>
                        </a:spcBef>
                        <a:spcAft>
                          <a:spcPts val="0"/>
                        </a:spcAft>
                        <a:buNone/>
                      </a:pPr>
                      <a:r>
                        <a:rPr lang="en-US" dirty="0"/>
                        <a:t>0.16</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CF8F2"/>
                    </a:solidFill>
                  </a:tcPr>
                </a:tc>
                <a:tc>
                  <a:txBody>
                    <a:bodyPr/>
                    <a:lstStyle/>
                    <a:p>
                      <a:pPr marL="0" lvl="0" indent="0" algn="r" rtl="0">
                        <a:lnSpc>
                          <a:spcPct val="115000"/>
                        </a:lnSpc>
                        <a:spcBef>
                          <a:spcPts val="0"/>
                        </a:spcBef>
                        <a:spcAft>
                          <a:spcPts val="0"/>
                        </a:spcAft>
                        <a:buNone/>
                      </a:pPr>
                      <a:r>
                        <a:rPr lang="en-US" dirty="0"/>
                        <a:t>0.18</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9F6EF"/>
                    </a:solidFill>
                  </a:tcPr>
                </a:tc>
                <a:tc>
                  <a:txBody>
                    <a:bodyPr/>
                    <a:lstStyle/>
                    <a:p>
                      <a:pPr marL="0" lvl="0" indent="0" algn="r" rtl="0">
                        <a:lnSpc>
                          <a:spcPct val="115000"/>
                        </a:lnSpc>
                        <a:spcBef>
                          <a:spcPts val="0"/>
                        </a:spcBef>
                        <a:spcAft>
                          <a:spcPts val="0"/>
                        </a:spcAft>
                        <a:buNone/>
                      </a:pPr>
                      <a:r>
                        <a:rPr lang="en-US" dirty="0"/>
                        <a:t>0.23</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F3E9"/>
                    </a:solidFill>
                  </a:tcPr>
                </a:tc>
                <a:tc>
                  <a:txBody>
                    <a:bodyPr/>
                    <a:lstStyle/>
                    <a:p>
                      <a:pPr marL="0" lvl="0" indent="0" algn="r" rtl="0">
                        <a:lnSpc>
                          <a:spcPct val="115000"/>
                        </a:lnSpc>
                        <a:spcBef>
                          <a:spcPts val="0"/>
                        </a:spcBef>
                        <a:spcAft>
                          <a:spcPts val="0"/>
                        </a:spcAft>
                        <a:buNone/>
                      </a:pPr>
                      <a:r>
                        <a:rPr lang="en-US" dirty="0"/>
                        <a:t>0.23</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F3E9"/>
                    </a:solidFill>
                  </a:tcPr>
                </a:tc>
                <a:tc>
                  <a:txBody>
                    <a:bodyPr/>
                    <a:lstStyle/>
                    <a:p>
                      <a:pPr marL="0" lvl="0" indent="0" algn="r" rtl="0">
                        <a:lnSpc>
                          <a:spcPct val="115000"/>
                        </a:lnSpc>
                        <a:spcBef>
                          <a:spcPts val="0"/>
                        </a:spcBef>
                        <a:spcAft>
                          <a:spcPts val="0"/>
                        </a:spcAft>
                        <a:buNone/>
                      </a:pPr>
                      <a:r>
                        <a:rPr lang="en-US" dirty="0"/>
                        <a:t>0.2</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5F5ED"/>
                    </a:solidFill>
                  </a:tcPr>
                </a:tc>
                <a:tc>
                  <a:txBody>
                    <a:bodyPr/>
                    <a:lstStyle/>
                    <a:p>
                      <a:pPr marL="0" lvl="0" indent="0" algn="r" rtl="0">
                        <a:lnSpc>
                          <a:spcPct val="115000"/>
                        </a:lnSpc>
                        <a:spcBef>
                          <a:spcPts val="0"/>
                        </a:spcBef>
                        <a:spcAft>
                          <a:spcPts val="0"/>
                        </a:spcAft>
                        <a:buNone/>
                      </a:pPr>
                      <a:r>
                        <a:rPr lang="en-US" dirty="0"/>
                        <a:t>0.13</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1FAF6"/>
                    </a:solidFill>
                  </a:tcPr>
                </a:tc>
                <a:extLst>
                  <a:ext uri="{0D108BD9-81ED-4DB2-BD59-A6C34878D82A}">
                    <a16:rowId xmlns:a16="http://schemas.microsoft.com/office/drawing/2014/main" val="10001"/>
                  </a:ext>
                </a:extLst>
              </a:tr>
              <a:tr h="247650">
                <a:tc>
                  <a:txBody>
                    <a:bodyPr/>
                    <a:lstStyle/>
                    <a:p>
                      <a:pPr marL="0" lvl="0" indent="0" algn="ctr" rtl="0">
                        <a:lnSpc>
                          <a:spcPct val="115000"/>
                        </a:lnSpc>
                        <a:spcBef>
                          <a:spcPts val="0"/>
                        </a:spcBef>
                        <a:spcAft>
                          <a:spcPts val="0"/>
                        </a:spcAft>
                        <a:buNone/>
                      </a:pPr>
                      <a:r>
                        <a:rPr lang="en-US" dirty="0" err="1"/>
                        <a:t>Mfcc</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dirty="0"/>
                        <a:t>0.42</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EE5D2"/>
                    </a:solidFill>
                  </a:tcPr>
                </a:tc>
                <a:tc>
                  <a:txBody>
                    <a:bodyPr/>
                    <a:lstStyle/>
                    <a:p>
                      <a:pPr marL="0" lvl="0" indent="0" algn="r" rtl="0">
                        <a:lnSpc>
                          <a:spcPct val="115000"/>
                        </a:lnSpc>
                        <a:spcBef>
                          <a:spcPts val="0"/>
                        </a:spcBef>
                        <a:spcAft>
                          <a:spcPts val="0"/>
                        </a:spcAft>
                        <a:buNone/>
                      </a:pPr>
                      <a:r>
                        <a:rPr lang="en-US" dirty="0"/>
                        <a:t>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57BB8A"/>
                    </a:solidFill>
                  </a:tcPr>
                </a:tc>
                <a:tc>
                  <a:txBody>
                    <a:bodyPr/>
                    <a:lstStyle/>
                    <a:p>
                      <a:pPr marL="0" lvl="0" indent="0" algn="r" rtl="0">
                        <a:lnSpc>
                          <a:spcPct val="115000"/>
                        </a:lnSpc>
                        <a:spcBef>
                          <a:spcPts val="0"/>
                        </a:spcBef>
                        <a:spcAft>
                          <a:spcPts val="0"/>
                        </a:spcAft>
                        <a:buNone/>
                      </a:pPr>
                      <a:r>
                        <a:rPr lang="en-US" dirty="0"/>
                        <a:t>0.67</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2D3B3"/>
                    </a:solidFill>
                  </a:tcPr>
                </a:tc>
                <a:tc>
                  <a:txBody>
                    <a:bodyPr/>
                    <a:lstStyle/>
                    <a:p>
                      <a:pPr marL="0" lvl="0" indent="0" algn="r" rtl="0">
                        <a:lnSpc>
                          <a:spcPct val="115000"/>
                        </a:lnSpc>
                        <a:spcBef>
                          <a:spcPts val="0"/>
                        </a:spcBef>
                        <a:spcAft>
                          <a:spcPts val="0"/>
                        </a:spcAft>
                        <a:buNone/>
                      </a:pPr>
                      <a:r>
                        <a:rPr lang="en-US" dirty="0"/>
                        <a:t>0.34</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EBDC"/>
                    </a:solidFill>
                  </a:tcPr>
                </a:tc>
                <a:tc>
                  <a:txBody>
                    <a:bodyPr/>
                    <a:lstStyle/>
                    <a:p>
                      <a:pPr marL="0" lvl="0" indent="0" algn="r" rtl="0">
                        <a:lnSpc>
                          <a:spcPct val="115000"/>
                        </a:lnSpc>
                        <a:spcBef>
                          <a:spcPts val="0"/>
                        </a:spcBef>
                        <a:spcAft>
                          <a:spcPts val="0"/>
                        </a:spcAft>
                        <a:buNone/>
                      </a:pPr>
                      <a:r>
                        <a:rPr lang="en-US" dirty="0"/>
                        <a:t>0.26</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AF0E6"/>
                    </a:solidFill>
                  </a:tcPr>
                </a:tc>
                <a:tc>
                  <a:txBody>
                    <a:bodyPr/>
                    <a:lstStyle/>
                    <a:p>
                      <a:pPr marL="0" lvl="0" indent="0" algn="r" rtl="0">
                        <a:lnSpc>
                          <a:spcPct val="115000"/>
                        </a:lnSpc>
                        <a:spcBef>
                          <a:spcPts val="0"/>
                        </a:spcBef>
                        <a:spcAft>
                          <a:spcPts val="0"/>
                        </a:spcAft>
                        <a:buNone/>
                      </a:pPr>
                      <a:r>
                        <a:rPr lang="en-US" dirty="0"/>
                        <a:t>0.27</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F0E4"/>
                    </a:solidFill>
                  </a:tcPr>
                </a:tc>
                <a:tc>
                  <a:txBody>
                    <a:bodyPr/>
                    <a:lstStyle/>
                    <a:p>
                      <a:pPr marL="0" lvl="0" indent="0" algn="r" rtl="0">
                        <a:lnSpc>
                          <a:spcPct val="115000"/>
                        </a:lnSpc>
                        <a:spcBef>
                          <a:spcPts val="0"/>
                        </a:spcBef>
                        <a:spcAft>
                          <a:spcPts val="0"/>
                        </a:spcAft>
                        <a:buNone/>
                      </a:pPr>
                      <a:r>
                        <a:rPr lang="en-US" dirty="0"/>
                        <a:t>0.25</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CF1E7"/>
                    </a:solidFill>
                  </a:tcPr>
                </a:tc>
                <a:tc>
                  <a:txBody>
                    <a:bodyPr/>
                    <a:lstStyle/>
                    <a:p>
                      <a:pPr marL="0" lvl="0" indent="0" algn="r" rtl="0">
                        <a:lnSpc>
                          <a:spcPct val="115000"/>
                        </a:lnSpc>
                        <a:spcBef>
                          <a:spcPts val="0"/>
                        </a:spcBef>
                        <a:spcAft>
                          <a:spcPts val="0"/>
                        </a:spcAft>
                        <a:buNone/>
                      </a:pPr>
                      <a:r>
                        <a:rPr lang="en-US" dirty="0"/>
                        <a:t>0.43</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CE4D1"/>
                    </a:solidFill>
                  </a:tcPr>
                </a:tc>
                <a:tc>
                  <a:txBody>
                    <a:bodyPr/>
                    <a:lstStyle/>
                    <a:p>
                      <a:pPr marL="0" lvl="0" indent="0" algn="r" rtl="0">
                        <a:lnSpc>
                          <a:spcPct val="115000"/>
                        </a:lnSpc>
                        <a:spcBef>
                          <a:spcPts val="0"/>
                        </a:spcBef>
                        <a:spcAft>
                          <a:spcPts val="0"/>
                        </a:spcAft>
                        <a:buNone/>
                      </a:pPr>
                      <a:r>
                        <a:rPr lang="en-US" dirty="0"/>
                        <a:t>0.25</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CF1E7"/>
                    </a:solidFill>
                  </a:tcPr>
                </a:tc>
                <a:tc>
                  <a:txBody>
                    <a:bodyPr/>
                    <a:lstStyle/>
                    <a:p>
                      <a:pPr marL="0" lvl="0" indent="0" algn="r" rtl="0">
                        <a:lnSpc>
                          <a:spcPct val="115000"/>
                        </a:lnSpc>
                        <a:spcBef>
                          <a:spcPts val="0"/>
                        </a:spcBef>
                        <a:spcAft>
                          <a:spcPts val="0"/>
                        </a:spcAft>
                        <a:buNone/>
                      </a:pPr>
                      <a:r>
                        <a:rPr lang="en-US" dirty="0"/>
                        <a:t>0.36</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E9D9"/>
                    </a:solidFill>
                  </a:tcPr>
                </a:tc>
                <a:tc>
                  <a:txBody>
                    <a:bodyPr/>
                    <a:lstStyle/>
                    <a:p>
                      <a:pPr marL="0" lvl="0" indent="0" algn="r" rtl="0">
                        <a:lnSpc>
                          <a:spcPct val="115000"/>
                        </a:lnSpc>
                        <a:spcBef>
                          <a:spcPts val="0"/>
                        </a:spcBef>
                        <a:spcAft>
                          <a:spcPts val="0"/>
                        </a:spcAft>
                        <a:buNone/>
                      </a:pPr>
                      <a:r>
                        <a:rPr lang="en-US" dirty="0"/>
                        <a:t>0.21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F4EC"/>
                    </a:solidFill>
                  </a:tcPr>
                </a:tc>
                <a:extLst>
                  <a:ext uri="{0D108BD9-81ED-4DB2-BD59-A6C34878D82A}">
                    <a16:rowId xmlns:a16="http://schemas.microsoft.com/office/drawing/2014/main" val="10002"/>
                  </a:ext>
                </a:extLst>
              </a:tr>
              <a:tr h="247650">
                <a:tc>
                  <a:txBody>
                    <a:bodyPr/>
                    <a:lstStyle/>
                    <a:p>
                      <a:pPr marL="0" lvl="0" indent="0" algn="ctr" rtl="0">
                        <a:lnSpc>
                          <a:spcPct val="115000"/>
                        </a:lnSpc>
                        <a:spcBef>
                          <a:spcPts val="0"/>
                        </a:spcBef>
                        <a:spcAft>
                          <a:spcPts val="0"/>
                        </a:spcAft>
                        <a:buNone/>
                      </a:pPr>
                      <a:r>
                        <a:rPr lang="en-US" dirty="0"/>
                        <a:t>Image</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dirty="0"/>
                        <a:t>0.39</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3E7D6"/>
                    </a:solidFill>
                  </a:tcPr>
                </a:tc>
                <a:tc>
                  <a:txBody>
                    <a:bodyPr/>
                    <a:lstStyle/>
                    <a:p>
                      <a:pPr marL="0" lvl="0" indent="0" algn="r" rtl="0">
                        <a:lnSpc>
                          <a:spcPct val="115000"/>
                        </a:lnSpc>
                        <a:spcBef>
                          <a:spcPts val="0"/>
                        </a:spcBef>
                        <a:spcAft>
                          <a:spcPts val="0"/>
                        </a:spcAft>
                        <a:buNone/>
                      </a:pPr>
                      <a:r>
                        <a:rPr lang="en-US" dirty="0"/>
                        <a:t>0.67</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2D3B3"/>
                    </a:solidFill>
                  </a:tcPr>
                </a:tc>
                <a:tc>
                  <a:txBody>
                    <a:bodyPr/>
                    <a:lstStyle/>
                    <a:p>
                      <a:pPr marL="0" lvl="0" indent="0" algn="r" rtl="0">
                        <a:lnSpc>
                          <a:spcPct val="115000"/>
                        </a:lnSpc>
                        <a:spcBef>
                          <a:spcPts val="0"/>
                        </a:spcBef>
                        <a:spcAft>
                          <a:spcPts val="0"/>
                        </a:spcAft>
                        <a:buNone/>
                      </a:pPr>
                      <a:r>
                        <a:rPr lang="en-US" dirty="0"/>
                        <a:t>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57BB8A"/>
                    </a:solidFill>
                  </a:tcPr>
                </a:tc>
                <a:tc>
                  <a:txBody>
                    <a:bodyPr/>
                    <a:lstStyle/>
                    <a:p>
                      <a:pPr marL="0" lvl="0" indent="0" algn="r" rtl="0">
                        <a:lnSpc>
                          <a:spcPct val="115000"/>
                        </a:lnSpc>
                        <a:spcBef>
                          <a:spcPts val="0"/>
                        </a:spcBef>
                        <a:spcAft>
                          <a:spcPts val="0"/>
                        </a:spcAft>
                        <a:buNone/>
                      </a:pPr>
                      <a:r>
                        <a:rPr lang="en-US" dirty="0"/>
                        <a:t>0.27</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F0E4"/>
                    </a:solidFill>
                  </a:tcPr>
                </a:tc>
                <a:tc>
                  <a:txBody>
                    <a:bodyPr/>
                    <a:lstStyle/>
                    <a:p>
                      <a:pPr marL="0" lvl="0" indent="0" algn="r" rtl="0">
                        <a:lnSpc>
                          <a:spcPct val="115000"/>
                        </a:lnSpc>
                        <a:spcBef>
                          <a:spcPts val="0"/>
                        </a:spcBef>
                        <a:spcAft>
                          <a:spcPts val="0"/>
                        </a:spcAft>
                        <a:buNone/>
                      </a:pPr>
                      <a:r>
                        <a:rPr lang="en-US" dirty="0"/>
                        <a:t>0.25</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CF1E7"/>
                    </a:solidFill>
                  </a:tcPr>
                </a:tc>
                <a:tc>
                  <a:txBody>
                    <a:bodyPr/>
                    <a:lstStyle/>
                    <a:p>
                      <a:pPr marL="0" lvl="0" indent="0" algn="r" rtl="0">
                        <a:lnSpc>
                          <a:spcPct val="115000"/>
                        </a:lnSpc>
                        <a:spcBef>
                          <a:spcPts val="0"/>
                        </a:spcBef>
                        <a:spcAft>
                          <a:spcPts val="0"/>
                        </a:spcAft>
                        <a:buNone/>
                      </a:pPr>
                      <a:r>
                        <a:rPr lang="en-US" dirty="0"/>
                        <a:t>0.2</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5F5ED"/>
                    </a:solidFill>
                  </a:tcPr>
                </a:tc>
                <a:tc>
                  <a:txBody>
                    <a:bodyPr/>
                    <a:lstStyle/>
                    <a:p>
                      <a:pPr marL="0" lvl="0" indent="0" algn="r" rtl="0">
                        <a:lnSpc>
                          <a:spcPct val="115000"/>
                        </a:lnSpc>
                        <a:spcBef>
                          <a:spcPts val="0"/>
                        </a:spcBef>
                        <a:spcAft>
                          <a:spcPts val="0"/>
                        </a:spcAft>
                        <a:buNone/>
                      </a:pPr>
                      <a:r>
                        <a:rPr lang="en-US" dirty="0"/>
                        <a:t>0.22</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1F3EB"/>
                    </a:solidFill>
                  </a:tcPr>
                </a:tc>
                <a:tc>
                  <a:txBody>
                    <a:bodyPr/>
                    <a:lstStyle/>
                    <a:p>
                      <a:pPr marL="0" lvl="0" indent="0" algn="r" rtl="0">
                        <a:lnSpc>
                          <a:spcPct val="115000"/>
                        </a:lnSpc>
                        <a:spcBef>
                          <a:spcPts val="0"/>
                        </a:spcBef>
                        <a:spcAft>
                          <a:spcPts val="0"/>
                        </a:spcAft>
                        <a:buNone/>
                      </a:pPr>
                      <a:r>
                        <a:rPr lang="en-US" dirty="0"/>
                        <a:t>0.42</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EE5D2"/>
                    </a:solidFill>
                  </a:tcPr>
                </a:tc>
                <a:tc>
                  <a:txBody>
                    <a:bodyPr/>
                    <a:lstStyle/>
                    <a:p>
                      <a:pPr marL="0" lvl="0" indent="0" algn="r" rtl="0">
                        <a:lnSpc>
                          <a:spcPct val="115000"/>
                        </a:lnSpc>
                        <a:spcBef>
                          <a:spcPts val="0"/>
                        </a:spcBef>
                        <a:spcAft>
                          <a:spcPts val="0"/>
                        </a:spcAft>
                        <a:buNone/>
                      </a:pPr>
                      <a:r>
                        <a:rPr lang="en-US" dirty="0"/>
                        <a:t>0.24</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EF2E8"/>
                    </a:solidFill>
                  </a:tcPr>
                </a:tc>
                <a:tc>
                  <a:txBody>
                    <a:bodyPr/>
                    <a:lstStyle/>
                    <a:p>
                      <a:pPr marL="0" lvl="0" indent="0" algn="r" rtl="0">
                        <a:lnSpc>
                          <a:spcPct val="115000"/>
                        </a:lnSpc>
                        <a:spcBef>
                          <a:spcPts val="0"/>
                        </a:spcBef>
                        <a:spcAft>
                          <a:spcPts val="0"/>
                        </a:spcAft>
                        <a:buNone/>
                      </a:pPr>
                      <a:r>
                        <a:rPr lang="en-US" dirty="0"/>
                        <a:t>0.34</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EBDC"/>
                    </a:solidFill>
                  </a:tcPr>
                </a:tc>
                <a:tc>
                  <a:txBody>
                    <a:bodyPr/>
                    <a:lstStyle/>
                    <a:p>
                      <a:pPr marL="0" lvl="0" indent="0" algn="r" rtl="0">
                        <a:lnSpc>
                          <a:spcPct val="115000"/>
                        </a:lnSpc>
                        <a:spcBef>
                          <a:spcPts val="0"/>
                        </a:spcBef>
                        <a:spcAft>
                          <a:spcPts val="0"/>
                        </a:spcAft>
                        <a:buNone/>
                      </a:pPr>
                      <a:r>
                        <a:rPr lang="en-US" dirty="0"/>
                        <a:t>0.23</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F3E9"/>
                    </a:solidFill>
                  </a:tcPr>
                </a:tc>
                <a:extLst>
                  <a:ext uri="{0D108BD9-81ED-4DB2-BD59-A6C34878D82A}">
                    <a16:rowId xmlns:a16="http://schemas.microsoft.com/office/drawing/2014/main" val="10003"/>
                  </a:ext>
                </a:extLst>
              </a:tr>
              <a:tr h="247650">
                <a:tc>
                  <a:txBody>
                    <a:bodyPr/>
                    <a:lstStyle/>
                    <a:p>
                      <a:pPr marL="0" lvl="0" indent="0" algn="ctr" rtl="0">
                        <a:lnSpc>
                          <a:spcPct val="115000"/>
                        </a:lnSpc>
                        <a:spcBef>
                          <a:spcPts val="0"/>
                        </a:spcBef>
                        <a:spcAft>
                          <a:spcPts val="0"/>
                        </a:spcAft>
                        <a:buNone/>
                      </a:pPr>
                      <a:r>
                        <a:rPr lang="en-US" dirty="0" err="1"/>
                        <a:t>Gps</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dirty="0"/>
                        <a:t>0.28</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7EFE3"/>
                    </a:solidFill>
                  </a:tcPr>
                </a:tc>
                <a:tc>
                  <a:txBody>
                    <a:bodyPr/>
                    <a:lstStyle/>
                    <a:p>
                      <a:pPr marL="0" lvl="0" indent="0" algn="r" rtl="0">
                        <a:lnSpc>
                          <a:spcPct val="115000"/>
                        </a:lnSpc>
                        <a:spcBef>
                          <a:spcPts val="0"/>
                        </a:spcBef>
                        <a:spcAft>
                          <a:spcPts val="0"/>
                        </a:spcAft>
                        <a:buNone/>
                      </a:pPr>
                      <a:r>
                        <a:rPr lang="en-US" dirty="0"/>
                        <a:t>0.34</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EBDC"/>
                    </a:solidFill>
                  </a:tcPr>
                </a:tc>
                <a:tc>
                  <a:txBody>
                    <a:bodyPr/>
                    <a:lstStyle/>
                    <a:p>
                      <a:pPr marL="0" lvl="0" indent="0" algn="r" rtl="0">
                        <a:lnSpc>
                          <a:spcPct val="115000"/>
                        </a:lnSpc>
                        <a:spcBef>
                          <a:spcPts val="0"/>
                        </a:spcBef>
                        <a:spcAft>
                          <a:spcPts val="0"/>
                        </a:spcAft>
                        <a:buNone/>
                      </a:pPr>
                      <a:r>
                        <a:rPr lang="en-US" dirty="0"/>
                        <a:t>0.27</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F0E4"/>
                    </a:solidFill>
                  </a:tcPr>
                </a:tc>
                <a:tc>
                  <a:txBody>
                    <a:bodyPr/>
                    <a:lstStyle/>
                    <a:p>
                      <a:pPr marL="0" lvl="0" indent="0" algn="r" rtl="0">
                        <a:lnSpc>
                          <a:spcPct val="115000"/>
                        </a:lnSpc>
                        <a:spcBef>
                          <a:spcPts val="0"/>
                        </a:spcBef>
                        <a:spcAft>
                          <a:spcPts val="0"/>
                        </a:spcAft>
                        <a:buNone/>
                      </a:pPr>
                      <a:r>
                        <a:rPr lang="en-US" dirty="0"/>
                        <a:t>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57BB8A"/>
                    </a:solidFill>
                  </a:tcPr>
                </a:tc>
                <a:tc>
                  <a:txBody>
                    <a:bodyPr/>
                    <a:lstStyle/>
                    <a:p>
                      <a:pPr marL="0" lvl="0" indent="0" algn="r" rtl="0">
                        <a:lnSpc>
                          <a:spcPct val="115000"/>
                        </a:lnSpc>
                        <a:spcBef>
                          <a:spcPts val="0"/>
                        </a:spcBef>
                        <a:spcAft>
                          <a:spcPts val="0"/>
                        </a:spcAft>
                        <a:buNone/>
                      </a:pPr>
                      <a:r>
                        <a:rPr lang="en-US" dirty="0"/>
                        <a:t>0.08</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AFDFC"/>
                    </a:solidFill>
                  </a:tcPr>
                </a:tc>
                <a:tc>
                  <a:txBody>
                    <a:bodyPr/>
                    <a:lstStyle/>
                    <a:p>
                      <a:pPr marL="0" lvl="0" indent="0" algn="r" rtl="0">
                        <a:lnSpc>
                          <a:spcPct val="115000"/>
                        </a:lnSpc>
                        <a:spcBef>
                          <a:spcPts val="0"/>
                        </a:spcBef>
                        <a:spcAft>
                          <a:spcPts val="0"/>
                        </a:spcAft>
                        <a:buNone/>
                      </a:pPr>
                      <a:r>
                        <a:rPr lang="en-US" dirty="0"/>
                        <a:t>0.16</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CF8F2"/>
                    </a:solidFill>
                  </a:tcPr>
                </a:tc>
                <a:tc>
                  <a:txBody>
                    <a:bodyPr/>
                    <a:lstStyle/>
                    <a:p>
                      <a:pPr marL="0" lvl="0" indent="0" algn="r" rtl="0">
                        <a:lnSpc>
                          <a:spcPct val="115000"/>
                        </a:lnSpc>
                        <a:spcBef>
                          <a:spcPts val="0"/>
                        </a:spcBef>
                        <a:spcAft>
                          <a:spcPts val="0"/>
                        </a:spcAft>
                        <a:buNone/>
                      </a:pPr>
                      <a:r>
                        <a:rPr lang="en-US" dirty="0"/>
                        <a:t>0.21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F4EC"/>
                    </a:solidFill>
                  </a:tcPr>
                </a:tc>
                <a:tc>
                  <a:txBody>
                    <a:bodyPr/>
                    <a:lstStyle/>
                    <a:p>
                      <a:pPr marL="0" lvl="0" indent="0" algn="r" rtl="0">
                        <a:lnSpc>
                          <a:spcPct val="115000"/>
                        </a:lnSpc>
                        <a:spcBef>
                          <a:spcPts val="0"/>
                        </a:spcBef>
                        <a:spcAft>
                          <a:spcPts val="0"/>
                        </a:spcAft>
                        <a:buNone/>
                      </a:pPr>
                      <a:r>
                        <a:rPr lang="en-US" dirty="0"/>
                        <a:t>0.17</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F7F1"/>
                    </a:solidFill>
                  </a:tcPr>
                </a:tc>
                <a:tc>
                  <a:txBody>
                    <a:bodyPr/>
                    <a:lstStyle/>
                    <a:p>
                      <a:pPr marL="0" lvl="0" indent="0" algn="r" rtl="0">
                        <a:lnSpc>
                          <a:spcPct val="115000"/>
                        </a:lnSpc>
                        <a:spcBef>
                          <a:spcPts val="0"/>
                        </a:spcBef>
                        <a:spcAft>
                          <a:spcPts val="0"/>
                        </a:spcAft>
                        <a:buNone/>
                      </a:pPr>
                      <a:r>
                        <a:rPr lang="en-US" dirty="0"/>
                        <a:t>0.21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F4EC"/>
                    </a:solidFill>
                  </a:tcPr>
                </a:tc>
                <a:tc>
                  <a:txBody>
                    <a:bodyPr/>
                    <a:lstStyle/>
                    <a:p>
                      <a:pPr marL="0" lvl="0" indent="0" algn="r" rtl="0">
                        <a:lnSpc>
                          <a:spcPct val="115000"/>
                        </a:lnSpc>
                        <a:spcBef>
                          <a:spcPts val="0"/>
                        </a:spcBef>
                        <a:spcAft>
                          <a:spcPts val="0"/>
                        </a:spcAft>
                        <a:buNone/>
                      </a:pPr>
                      <a:r>
                        <a:rPr lang="en-US" dirty="0"/>
                        <a:t>0.15</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F8F3"/>
                    </a:solidFill>
                  </a:tcPr>
                </a:tc>
                <a:tc>
                  <a:txBody>
                    <a:bodyPr/>
                    <a:lstStyle/>
                    <a:p>
                      <a:pPr marL="0" lvl="0" indent="0" algn="r" rtl="0">
                        <a:lnSpc>
                          <a:spcPct val="115000"/>
                        </a:lnSpc>
                        <a:spcBef>
                          <a:spcPts val="0"/>
                        </a:spcBef>
                        <a:spcAft>
                          <a:spcPts val="0"/>
                        </a:spcAft>
                        <a:buNone/>
                      </a:pPr>
                      <a:r>
                        <a:rPr lang="en-US" dirty="0"/>
                        <a:t>0.08</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AFDFC"/>
                    </a:solidFill>
                  </a:tcPr>
                </a:tc>
                <a:extLst>
                  <a:ext uri="{0D108BD9-81ED-4DB2-BD59-A6C34878D82A}">
                    <a16:rowId xmlns:a16="http://schemas.microsoft.com/office/drawing/2014/main" val="10004"/>
                  </a:ext>
                </a:extLst>
              </a:tr>
              <a:tr h="247650">
                <a:tc>
                  <a:txBody>
                    <a:bodyPr/>
                    <a:lstStyle/>
                    <a:p>
                      <a:pPr marL="0" lvl="0" indent="0" algn="ctr" rtl="0">
                        <a:lnSpc>
                          <a:spcPct val="115000"/>
                        </a:lnSpc>
                        <a:spcBef>
                          <a:spcPts val="0"/>
                        </a:spcBef>
                        <a:spcAft>
                          <a:spcPts val="0"/>
                        </a:spcAft>
                        <a:buNone/>
                      </a:pPr>
                      <a:r>
                        <a:rPr lang="en-US" dirty="0"/>
                        <a:t>Weather</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dirty="0"/>
                        <a:t>0.15</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F8F3"/>
                    </a:solidFill>
                  </a:tcPr>
                </a:tc>
                <a:tc>
                  <a:txBody>
                    <a:bodyPr/>
                    <a:lstStyle/>
                    <a:p>
                      <a:pPr marL="0" lvl="0" indent="0" algn="r" rtl="0">
                        <a:lnSpc>
                          <a:spcPct val="115000"/>
                        </a:lnSpc>
                        <a:spcBef>
                          <a:spcPts val="0"/>
                        </a:spcBef>
                        <a:spcAft>
                          <a:spcPts val="0"/>
                        </a:spcAft>
                        <a:buNone/>
                      </a:pPr>
                      <a:r>
                        <a:rPr lang="en-US" dirty="0"/>
                        <a:t>0.26</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AF0E6"/>
                    </a:solidFill>
                  </a:tcPr>
                </a:tc>
                <a:tc>
                  <a:txBody>
                    <a:bodyPr/>
                    <a:lstStyle/>
                    <a:p>
                      <a:pPr marL="0" lvl="0" indent="0" algn="r" rtl="0">
                        <a:lnSpc>
                          <a:spcPct val="115000"/>
                        </a:lnSpc>
                        <a:spcBef>
                          <a:spcPts val="0"/>
                        </a:spcBef>
                        <a:spcAft>
                          <a:spcPts val="0"/>
                        </a:spcAft>
                        <a:buNone/>
                      </a:pPr>
                      <a:r>
                        <a:rPr lang="en-US" dirty="0"/>
                        <a:t>0.25</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CF1E7"/>
                    </a:solidFill>
                  </a:tcPr>
                </a:tc>
                <a:tc>
                  <a:txBody>
                    <a:bodyPr/>
                    <a:lstStyle/>
                    <a:p>
                      <a:pPr marL="0" lvl="0" indent="0" algn="r" rtl="0">
                        <a:lnSpc>
                          <a:spcPct val="115000"/>
                        </a:lnSpc>
                        <a:spcBef>
                          <a:spcPts val="0"/>
                        </a:spcBef>
                        <a:spcAft>
                          <a:spcPts val="0"/>
                        </a:spcAft>
                        <a:buNone/>
                      </a:pPr>
                      <a:r>
                        <a:rPr lang="en-US" dirty="0"/>
                        <a:t>0.08</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AFDFC"/>
                    </a:solidFill>
                  </a:tcPr>
                </a:tc>
                <a:tc>
                  <a:txBody>
                    <a:bodyPr/>
                    <a:lstStyle/>
                    <a:p>
                      <a:pPr marL="0" lvl="0" indent="0" algn="r" rtl="0">
                        <a:lnSpc>
                          <a:spcPct val="115000"/>
                        </a:lnSpc>
                        <a:spcBef>
                          <a:spcPts val="0"/>
                        </a:spcBef>
                        <a:spcAft>
                          <a:spcPts val="0"/>
                        </a:spcAft>
                        <a:buNone/>
                      </a:pPr>
                      <a:r>
                        <a:rPr lang="en-US" dirty="0"/>
                        <a:t>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57BB8A"/>
                    </a:solidFill>
                  </a:tcPr>
                </a:tc>
                <a:tc>
                  <a:txBody>
                    <a:bodyPr/>
                    <a:lstStyle/>
                    <a:p>
                      <a:pPr marL="0" lvl="0" indent="0" algn="r" rtl="0">
                        <a:lnSpc>
                          <a:spcPct val="115000"/>
                        </a:lnSpc>
                        <a:spcBef>
                          <a:spcPts val="0"/>
                        </a:spcBef>
                        <a:spcAft>
                          <a:spcPts val="0"/>
                        </a:spcAft>
                        <a:buNone/>
                      </a:pPr>
                      <a:r>
                        <a:rPr lang="en-US" dirty="0"/>
                        <a:t>0.06</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EFFFE"/>
                    </a:solidFill>
                  </a:tcPr>
                </a:tc>
                <a:tc>
                  <a:txBody>
                    <a:bodyPr/>
                    <a:lstStyle/>
                    <a:p>
                      <a:pPr marL="0" lvl="0" indent="0" algn="r" rtl="0">
                        <a:lnSpc>
                          <a:spcPct val="115000"/>
                        </a:lnSpc>
                        <a:spcBef>
                          <a:spcPts val="0"/>
                        </a:spcBef>
                        <a:spcAft>
                          <a:spcPts val="0"/>
                        </a:spcAft>
                        <a:buNone/>
                      </a:pPr>
                      <a:r>
                        <a:rPr lang="en-US" dirty="0"/>
                        <a:t>0.09</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8FDFB"/>
                    </a:solidFill>
                  </a:tcPr>
                </a:tc>
                <a:tc>
                  <a:txBody>
                    <a:bodyPr/>
                    <a:lstStyle/>
                    <a:p>
                      <a:pPr marL="0" lvl="0" indent="0" algn="r" rtl="0">
                        <a:lnSpc>
                          <a:spcPct val="115000"/>
                        </a:lnSpc>
                        <a:spcBef>
                          <a:spcPts val="0"/>
                        </a:spcBef>
                        <a:spcAft>
                          <a:spcPts val="0"/>
                        </a:spcAft>
                        <a:buNone/>
                      </a:pPr>
                      <a:r>
                        <a:rPr lang="en-US" dirty="0"/>
                        <a:t>0.18</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9F6EF"/>
                    </a:solidFill>
                  </a:tcPr>
                </a:tc>
                <a:tc>
                  <a:txBody>
                    <a:bodyPr/>
                    <a:lstStyle/>
                    <a:p>
                      <a:pPr marL="0" lvl="0" indent="0" algn="r" rtl="0">
                        <a:lnSpc>
                          <a:spcPct val="115000"/>
                        </a:lnSpc>
                        <a:spcBef>
                          <a:spcPts val="0"/>
                        </a:spcBef>
                        <a:spcAft>
                          <a:spcPts val="0"/>
                        </a:spcAft>
                        <a:buNone/>
                      </a:pPr>
                      <a:r>
                        <a:rPr lang="en-US" dirty="0"/>
                        <a:t>0.14</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0F9F4"/>
                    </a:solidFill>
                  </a:tcPr>
                </a:tc>
                <a:tc>
                  <a:txBody>
                    <a:bodyPr/>
                    <a:lstStyle/>
                    <a:p>
                      <a:pPr marL="0" lvl="0" indent="0" algn="r" rtl="0">
                        <a:lnSpc>
                          <a:spcPct val="115000"/>
                        </a:lnSpc>
                        <a:spcBef>
                          <a:spcPts val="0"/>
                        </a:spcBef>
                        <a:spcAft>
                          <a:spcPts val="0"/>
                        </a:spcAft>
                        <a:buNone/>
                      </a:pPr>
                      <a:r>
                        <a:rPr lang="en-US" dirty="0"/>
                        <a:t>0.15</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F8F3"/>
                    </a:solidFill>
                  </a:tcPr>
                </a:tc>
                <a:tc>
                  <a:txBody>
                    <a:bodyPr/>
                    <a:lstStyle/>
                    <a:p>
                      <a:pPr marL="0" lvl="0" indent="0" algn="r" rtl="0">
                        <a:lnSpc>
                          <a:spcPct val="115000"/>
                        </a:lnSpc>
                        <a:spcBef>
                          <a:spcPts val="0"/>
                        </a:spcBef>
                        <a:spcAft>
                          <a:spcPts val="0"/>
                        </a:spcAft>
                        <a:buNone/>
                      </a:pPr>
                      <a:r>
                        <a:rPr lang="en-US" dirty="0"/>
                        <a:t>0.12</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AF7"/>
                    </a:solidFill>
                  </a:tcPr>
                </a:tc>
                <a:extLst>
                  <a:ext uri="{0D108BD9-81ED-4DB2-BD59-A6C34878D82A}">
                    <a16:rowId xmlns:a16="http://schemas.microsoft.com/office/drawing/2014/main" val="10005"/>
                  </a:ext>
                </a:extLst>
              </a:tr>
              <a:tr h="247650">
                <a:tc>
                  <a:txBody>
                    <a:bodyPr/>
                    <a:lstStyle/>
                    <a:p>
                      <a:pPr marL="0" lvl="0" indent="0" algn="ctr" rtl="0">
                        <a:lnSpc>
                          <a:spcPct val="115000"/>
                        </a:lnSpc>
                        <a:spcBef>
                          <a:spcPts val="0"/>
                        </a:spcBef>
                        <a:spcAft>
                          <a:spcPts val="0"/>
                        </a:spcAft>
                        <a:buNone/>
                      </a:pPr>
                      <a:r>
                        <a:rPr lang="en-US" dirty="0"/>
                        <a:t>Audio Class</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dirty="0"/>
                        <a:t>0.16</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CF8F2"/>
                    </a:solidFill>
                  </a:tcPr>
                </a:tc>
                <a:tc>
                  <a:txBody>
                    <a:bodyPr/>
                    <a:lstStyle/>
                    <a:p>
                      <a:pPr marL="0" lvl="0" indent="0" algn="r" rtl="0">
                        <a:lnSpc>
                          <a:spcPct val="115000"/>
                        </a:lnSpc>
                        <a:spcBef>
                          <a:spcPts val="0"/>
                        </a:spcBef>
                        <a:spcAft>
                          <a:spcPts val="0"/>
                        </a:spcAft>
                        <a:buNone/>
                      </a:pPr>
                      <a:r>
                        <a:rPr lang="en-US" dirty="0"/>
                        <a:t>0.27</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9F0E4"/>
                    </a:solidFill>
                  </a:tcPr>
                </a:tc>
                <a:tc>
                  <a:txBody>
                    <a:bodyPr/>
                    <a:lstStyle/>
                    <a:p>
                      <a:pPr marL="0" lvl="0" indent="0" algn="r" rtl="0">
                        <a:lnSpc>
                          <a:spcPct val="115000"/>
                        </a:lnSpc>
                        <a:spcBef>
                          <a:spcPts val="0"/>
                        </a:spcBef>
                        <a:spcAft>
                          <a:spcPts val="0"/>
                        </a:spcAft>
                        <a:buNone/>
                      </a:pPr>
                      <a:r>
                        <a:rPr lang="en-US" dirty="0"/>
                        <a:t>0.2</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5F5ED"/>
                    </a:solidFill>
                  </a:tcPr>
                </a:tc>
                <a:tc>
                  <a:txBody>
                    <a:bodyPr/>
                    <a:lstStyle/>
                    <a:p>
                      <a:pPr marL="0" lvl="0" indent="0" algn="r" rtl="0">
                        <a:lnSpc>
                          <a:spcPct val="115000"/>
                        </a:lnSpc>
                        <a:spcBef>
                          <a:spcPts val="0"/>
                        </a:spcBef>
                        <a:spcAft>
                          <a:spcPts val="0"/>
                        </a:spcAft>
                        <a:buNone/>
                      </a:pPr>
                      <a:r>
                        <a:rPr lang="en-US" dirty="0"/>
                        <a:t>0.16</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CF8F2"/>
                    </a:solidFill>
                  </a:tcPr>
                </a:tc>
                <a:tc>
                  <a:txBody>
                    <a:bodyPr/>
                    <a:lstStyle/>
                    <a:p>
                      <a:pPr marL="0" lvl="0" indent="0" algn="r" rtl="0">
                        <a:lnSpc>
                          <a:spcPct val="115000"/>
                        </a:lnSpc>
                        <a:spcBef>
                          <a:spcPts val="0"/>
                        </a:spcBef>
                        <a:spcAft>
                          <a:spcPts val="0"/>
                        </a:spcAft>
                        <a:buNone/>
                      </a:pPr>
                      <a:r>
                        <a:rPr lang="en-US" dirty="0"/>
                        <a:t>0.06</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EFFFE"/>
                    </a:solidFill>
                  </a:tcPr>
                </a:tc>
                <a:tc>
                  <a:txBody>
                    <a:bodyPr/>
                    <a:lstStyle/>
                    <a:p>
                      <a:pPr marL="0" lvl="0" indent="0" algn="r" rtl="0">
                        <a:lnSpc>
                          <a:spcPct val="115000"/>
                        </a:lnSpc>
                        <a:spcBef>
                          <a:spcPts val="0"/>
                        </a:spcBef>
                        <a:spcAft>
                          <a:spcPts val="0"/>
                        </a:spcAft>
                        <a:buNone/>
                      </a:pPr>
                      <a:r>
                        <a:rPr lang="en-US" dirty="0"/>
                        <a:t>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57BB8A"/>
                    </a:solidFill>
                  </a:tcPr>
                </a:tc>
                <a:tc>
                  <a:txBody>
                    <a:bodyPr/>
                    <a:lstStyle/>
                    <a:p>
                      <a:pPr marL="0" lvl="0" indent="0" algn="r" rtl="0">
                        <a:lnSpc>
                          <a:spcPct val="115000"/>
                        </a:lnSpc>
                        <a:spcBef>
                          <a:spcPts val="0"/>
                        </a:spcBef>
                        <a:spcAft>
                          <a:spcPts val="0"/>
                        </a:spcAft>
                        <a:buNone/>
                      </a:pPr>
                      <a:r>
                        <a:rPr lang="en-US" dirty="0"/>
                        <a:t>0.21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F4EC"/>
                    </a:solidFill>
                  </a:tcPr>
                </a:tc>
                <a:tc>
                  <a:txBody>
                    <a:bodyPr/>
                    <a:lstStyle/>
                    <a:p>
                      <a:pPr marL="0" lvl="0" indent="0" algn="r" rtl="0">
                        <a:lnSpc>
                          <a:spcPct val="115000"/>
                        </a:lnSpc>
                        <a:spcBef>
                          <a:spcPts val="0"/>
                        </a:spcBef>
                        <a:spcAft>
                          <a:spcPts val="0"/>
                        </a:spcAft>
                        <a:buNone/>
                      </a:pPr>
                      <a:r>
                        <a:rPr lang="en-US" dirty="0"/>
                        <a:t>0.11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5FBF8"/>
                    </a:solidFill>
                  </a:tcPr>
                </a:tc>
                <a:tc>
                  <a:txBody>
                    <a:bodyPr/>
                    <a:lstStyle/>
                    <a:p>
                      <a:pPr marL="0" lvl="0" indent="0" algn="r" rtl="0">
                        <a:lnSpc>
                          <a:spcPct val="115000"/>
                        </a:lnSpc>
                        <a:spcBef>
                          <a:spcPts val="0"/>
                        </a:spcBef>
                        <a:spcAft>
                          <a:spcPts val="0"/>
                        </a:spcAft>
                        <a:buNone/>
                      </a:pPr>
                      <a:r>
                        <a:rPr lang="en-US" dirty="0"/>
                        <a:t>0.05</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dirty="0"/>
                        <a:t>0.13</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1FAF6"/>
                    </a:solidFill>
                  </a:tcPr>
                </a:tc>
                <a:tc>
                  <a:txBody>
                    <a:bodyPr/>
                    <a:lstStyle/>
                    <a:p>
                      <a:pPr marL="0" lvl="0" indent="0" algn="r" rtl="0">
                        <a:lnSpc>
                          <a:spcPct val="115000"/>
                        </a:lnSpc>
                        <a:spcBef>
                          <a:spcPts val="0"/>
                        </a:spcBef>
                        <a:spcAft>
                          <a:spcPts val="0"/>
                        </a:spcAft>
                        <a:buNone/>
                      </a:pPr>
                      <a:r>
                        <a:rPr lang="en-US" dirty="0"/>
                        <a:t>0.07</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FEFD"/>
                    </a:solidFill>
                  </a:tcPr>
                </a:tc>
                <a:extLst>
                  <a:ext uri="{0D108BD9-81ED-4DB2-BD59-A6C34878D82A}">
                    <a16:rowId xmlns:a16="http://schemas.microsoft.com/office/drawing/2014/main" val="10006"/>
                  </a:ext>
                </a:extLst>
              </a:tr>
              <a:tr h="247650">
                <a:tc>
                  <a:txBody>
                    <a:bodyPr/>
                    <a:lstStyle/>
                    <a:p>
                      <a:pPr marL="0" lvl="0" indent="0" algn="ctr" rtl="0">
                        <a:lnSpc>
                          <a:spcPct val="115000"/>
                        </a:lnSpc>
                        <a:spcBef>
                          <a:spcPts val="0"/>
                        </a:spcBef>
                        <a:spcAft>
                          <a:spcPts val="0"/>
                        </a:spcAft>
                        <a:buNone/>
                      </a:pPr>
                      <a:r>
                        <a:rPr lang="en-US" dirty="0"/>
                        <a:t>Time</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dirty="0"/>
                        <a:t>0.18</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9F6EF"/>
                    </a:solidFill>
                  </a:tcPr>
                </a:tc>
                <a:tc>
                  <a:txBody>
                    <a:bodyPr/>
                    <a:lstStyle/>
                    <a:p>
                      <a:pPr marL="0" lvl="0" indent="0" algn="r" rtl="0">
                        <a:lnSpc>
                          <a:spcPct val="115000"/>
                        </a:lnSpc>
                        <a:spcBef>
                          <a:spcPts val="0"/>
                        </a:spcBef>
                        <a:spcAft>
                          <a:spcPts val="0"/>
                        </a:spcAft>
                        <a:buNone/>
                      </a:pPr>
                      <a:r>
                        <a:rPr lang="en-US" dirty="0"/>
                        <a:t>0.25</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CF1E7"/>
                    </a:solidFill>
                  </a:tcPr>
                </a:tc>
                <a:tc>
                  <a:txBody>
                    <a:bodyPr/>
                    <a:lstStyle/>
                    <a:p>
                      <a:pPr marL="0" lvl="0" indent="0" algn="r" rtl="0">
                        <a:lnSpc>
                          <a:spcPct val="115000"/>
                        </a:lnSpc>
                        <a:spcBef>
                          <a:spcPts val="0"/>
                        </a:spcBef>
                        <a:spcAft>
                          <a:spcPts val="0"/>
                        </a:spcAft>
                        <a:buNone/>
                      </a:pPr>
                      <a:r>
                        <a:rPr lang="en-US" dirty="0"/>
                        <a:t>0.22</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1F3EB"/>
                    </a:solidFill>
                  </a:tcPr>
                </a:tc>
                <a:tc>
                  <a:txBody>
                    <a:bodyPr/>
                    <a:lstStyle/>
                    <a:p>
                      <a:pPr marL="0" lvl="0" indent="0" algn="r" rtl="0">
                        <a:lnSpc>
                          <a:spcPct val="115000"/>
                        </a:lnSpc>
                        <a:spcBef>
                          <a:spcPts val="0"/>
                        </a:spcBef>
                        <a:spcAft>
                          <a:spcPts val="0"/>
                        </a:spcAft>
                        <a:buNone/>
                      </a:pPr>
                      <a:r>
                        <a:rPr lang="en-US" dirty="0"/>
                        <a:t>0.21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F4EC"/>
                    </a:solidFill>
                  </a:tcPr>
                </a:tc>
                <a:tc>
                  <a:txBody>
                    <a:bodyPr/>
                    <a:lstStyle/>
                    <a:p>
                      <a:pPr marL="0" lvl="0" indent="0" algn="r" rtl="0">
                        <a:lnSpc>
                          <a:spcPct val="115000"/>
                        </a:lnSpc>
                        <a:spcBef>
                          <a:spcPts val="0"/>
                        </a:spcBef>
                        <a:spcAft>
                          <a:spcPts val="0"/>
                        </a:spcAft>
                        <a:buNone/>
                      </a:pPr>
                      <a:r>
                        <a:rPr lang="en-US" dirty="0"/>
                        <a:t>0.09</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8FDFB"/>
                    </a:solidFill>
                  </a:tcPr>
                </a:tc>
                <a:tc>
                  <a:txBody>
                    <a:bodyPr/>
                    <a:lstStyle/>
                    <a:p>
                      <a:pPr marL="0" lvl="0" indent="0" algn="r" rtl="0">
                        <a:lnSpc>
                          <a:spcPct val="115000"/>
                        </a:lnSpc>
                        <a:spcBef>
                          <a:spcPts val="0"/>
                        </a:spcBef>
                        <a:spcAft>
                          <a:spcPts val="0"/>
                        </a:spcAft>
                        <a:buNone/>
                      </a:pPr>
                      <a:r>
                        <a:rPr lang="en-US" dirty="0"/>
                        <a:t>0.21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F4EC"/>
                    </a:solidFill>
                  </a:tcPr>
                </a:tc>
                <a:tc>
                  <a:txBody>
                    <a:bodyPr/>
                    <a:lstStyle/>
                    <a:p>
                      <a:pPr marL="0" lvl="0" indent="0" algn="r" rtl="0">
                        <a:lnSpc>
                          <a:spcPct val="115000"/>
                        </a:lnSpc>
                        <a:spcBef>
                          <a:spcPts val="0"/>
                        </a:spcBef>
                        <a:spcAft>
                          <a:spcPts val="0"/>
                        </a:spcAft>
                        <a:buNone/>
                      </a:pPr>
                      <a:r>
                        <a:rPr lang="en-US" dirty="0"/>
                        <a:t>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57BB8A"/>
                    </a:solidFill>
                  </a:tcPr>
                </a:tc>
                <a:tc>
                  <a:txBody>
                    <a:bodyPr/>
                    <a:lstStyle/>
                    <a:p>
                      <a:pPr marL="0" lvl="0" indent="0" algn="r" rtl="0">
                        <a:lnSpc>
                          <a:spcPct val="115000"/>
                        </a:lnSpc>
                        <a:spcBef>
                          <a:spcPts val="0"/>
                        </a:spcBef>
                        <a:spcAft>
                          <a:spcPts val="0"/>
                        </a:spcAft>
                        <a:buNone/>
                      </a:pPr>
                      <a:r>
                        <a:rPr lang="en-US" dirty="0"/>
                        <a:t>0.1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7FCF9"/>
                    </a:solidFill>
                  </a:tcPr>
                </a:tc>
                <a:tc>
                  <a:txBody>
                    <a:bodyPr/>
                    <a:lstStyle/>
                    <a:p>
                      <a:pPr marL="0" lvl="0" indent="0" algn="r" rtl="0">
                        <a:lnSpc>
                          <a:spcPct val="115000"/>
                        </a:lnSpc>
                        <a:spcBef>
                          <a:spcPts val="0"/>
                        </a:spcBef>
                        <a:spcAft>
                          <a:spcPts val="0"/>
                        </a:spcAft>
                        <a:buNone/>
                      </a:pPr>
                      <a:r>
                        <a:rPr lang="en-US" dirty="0"/>
                        <a:t>0.31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2EDDF"/>
                    </a:solidFill>
                  </a:tcPr>
                </a:tc>
                <a:tc>
                  <a:txBody>
                    <a:bodyPr/>
                    <a:lstStyle/>
                    <a:p>
                      <a:pPr marL="0" lvl="0" indent="0" algn="r" rtl="0">
                        <a:lnSpc>
                          <a:spcPct val="115000"/>
                        </a:lnSpc>
                        <a:spcBef>
                          <a:spcPts val="0"/>
                        </a:spcBef>
                        <a:spcAft>
                          <a:spcPts val="0"/>
                        </a:spcAft>
                        <a:buNone/>
                      </a:pPr>
                      <a:r>
                        <a:rPr lang="en-US" dirty="0"/>
                        <a:t>0.13</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1FAF6"/>
                    </a:solidFill>
                  </a:tcPr>
                </a:tc>
                <a:tc>
                  <a:txBody>
                    <a:bodyPr/>
                    <a:lstStyle/>
                    <a:p>
                      <a:pPr marL="0" lvl="0" indent="0" algn="r" rtl="0">
                        <a:lnSpc>
                          <a:spcPct val="115000"/>
                        </a:lnSpc>
                        <a:spcBef>
                          <a:spcPts val="0"/>
                        </a:spcBef>
                        <a:spcAft>
                          <a:spcPts val="0"/>
                        </a:spcAft>
                        <a:buNone/>
                      </a:pPr>
                      <a:r>
                        <a:rPr lang="en-US" dirty="0"/>
                        <a:t>0.06</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EFFFE"/>
                    </a:solidFill>
                  </a:tcPr>
                </a:tc>
                <a:extLst>
                  <a:ext uri="{0D108BD9-81ED-4DB2-BD59-A6C34878D82A}">
                    <a16:rowId xmlns:a16="http://schemas.microsoft.com/office/drawing/2014/main" val="10007"/>
                  </a:ext>
                </a:extLst>
              </a:tr>
              <a:tr h="247650">
                <a:tc>
                  <a:txBody>
                    <a:bodyPr/>
                    <a:lstStyle/>
                    <a:p>
                      <a:pPr marL="0" lvl="0" indent="0" algn="ctr" rtl="0">
                        <a:lnSpc>
                          <a:spcPct val="115000"/>
                        </a:lnSpc>
                        <a:spcBef>
                          <a:spcPts val="0"/>
                        </a:spcBef>
                        <a:spcAft>
                          <a:spcPts val="0"/>
                        </a:spcAft>
                        <a:buNone/>
                      </a:pPr>
                      <a:r>
                        <a:rPr lang="en-US" dirty="0"/>
                        <a:t>Moon</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dirty="0"/>
                        <a:t>0.23</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F3E9"/>
                    </a:solidFill>
                  </a:tcPr>
                </a:tc>
                <a:tc>
                  <a:txBody>
                    <a:bodyPr/>
                    <a:lstStyle/>
                    <a:p>
                      <a:pPr marL="0" lvl="0" indent="0" algn="r" rtl="0">
                        <a:lnSpc>
                          <a:spcPct val="115000"/>
                        </a:lnSpc>
                        <a:spcBef>
                          <a:spcPts val="0"/>
                        </a:spcBef>
                        <a:spcAft>
                          <a:spcPts val="0"/>
                        </a:spcAft>
                        <a:buNone/>
                      </a:pPr>
                      <a:r>
                        <a:rPr lang="en-US" dirty="0"/>
                        <a:t>0.43</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CE4D1"/>
                    </a:solidFill>
                  </a:tcPr>
                </a:tc>
                <a:tc>
                  <a:txBody>
                    <a:bodyPr/>
                    <a:lstStyle/>
                    <a:p>
                      <a:pPr marL="0" lvl="0" indent="0" algn="r" rtl="0">
                        <a:lnSpc>
                          <a:spcPct val="115000"/>
                        </a:lnSpc>
                        <a:spcBef>
                          <a:spcPts val="0"/>
                        </a:spcBef>
                        <a:spcAft>
                          <a:spcPts val="0"/>
                        </a:spcAft>
                        <a:buNone/>
                      </a:pPr>
                      <a:r>
                        <a:rPr lang="en-US" dirty="0"/>
                        <a:t>0.42</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EE5D2"/>
                    </a:solidFill>
                  </a:tcPr>
                </a:tc>
                <a:tc>
                  <a:txBody>
                    <a:bodyPr/>
                    <a:lstStyle/>
                    <a:p>
                      <a:pPr marL="0" lvl="0" indent="0" algn="r" rtl="0">
                        <a:lnSpc>
                          <a:spcPct val="115000"/>
                        </a:lnSpc>
                        <a:spcBef>
                          <a:spcPts val="0"/>
                        </a:spcBef>
                        <a:spcAft>
                          <a:spcPts val="0"/>
                        </a:spcAft>
                        <a:buNone/>
                      </a:pPr>
                      <a:r>
                        <a:rPr lang="en-US" dirty="0"/>
                        <a:t>0.17</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F7F1"/>
                    </a:solidFill>
                  </a:tcPr>
                </a:tc>
                <a:tc>
                  <a:txBody>
                    <a:bodyPr/>
                    <a:lstStyle/>
                    <a:p>
                      <a:pPr marL="0" lvl="0" indent="0" algn="r" rtl="0">
                        <a:lnSpc>
                          <a:spcPct val="115000"/>
                        </a:lnSpc>
                        <a:spcBef>
                          <a:spcPts val="0"/>
                        </a:spcBef>
                        <a:spcAft>
                          <a:spcPts val="0"/>
                        </a:spcAft>
                        <a:buNone/>
                      </a:pPr>
                      <a:r>
                        <a:rPr lang="en-US" dirty="0"/>
                        <a:t>0.18</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9F6EF"/>
                    </a:solidFill>
                  </a:tcPr>
                </a:tc>
                <a:tc>
                  <a:txBody>
                    <a:bodyPr/>
                    <a:lstStyle/>
                    <a:p>
                      <a:pPr marL="0" lvl="0" indent="0" algn="r" rtl="0">
                        <a:lnSpc>
                          <a:spcPct val="115000"/>
                        </a:lnSpc>
                        <a:spcBef>
                          <a:spcPts val="0"/>
                        </a:spcBef>
                        <a:spcAft>
                          <a:spcPts val="0"/>
                        </a:spcAft>
                        <a:buNone/>
                      </a:pPr>
                      <a:r>
                        <a:rPr lang="en-US" dirty="0"/>
                        <a:t>0.11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5FBF8"/>
                    </a:solidFill>
                  </a:tcPr>
                </a:tc>
                <a:tc>
                  <a:txBody>
                    <a:bodyPr/>
                    <a:lstStyle/>
                    <a:p>
                      <a:pPr marL="0" lvl="0" indent="0" algn="r" rtl="0">
                        <a:lnSpc>
                          <a:spcPct val="115000"/>
                        </a:lnSpc>
                        <a:spcBef>
                          <a:spcPts val="0"/>
                        </a:spcBef>
                        <a:spcAft>
                          <a:spcPts val="0"/>
                        </a:spcAft>
                        <a:buNone/>
                      </a:pPr>
                      <a:r>
                        <a:rPr lang="en-US" dirty="0"/>
                        <a:t>0.1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7FCF9"/>
                    </a:solidFill>
                  </a:tcPr>
                </a:tc>
                <a:tc>
                  <a:txBody>
                    <a:bodyPr/>
                    <a:lstStyle/>
                    <a:p>
                      <a:pPr marL="0" lvl="0" indent="0" algn="r" rtl="0">
                        <a:lnSpc>
                          <a:spcPct val="115000"/>
                        </a:lnSpc>
                        <a:spcBef>
                          <a:spcPts val="0"/>
                        </a:spcBef>
                        <a:spcAft>
                          <a:spcPts val="0"/>
                        </a:spcAft>
                        <a:buNone/>
                      </a:pPr>
                      <a:r>
                        <a:rPr lang="en-US" dirty="0"/>
                        <a:t>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57BB8A"/>
                    </a:solidFill>
                  </a:tcPr>
                </a:tc>
                <a:tc>
                  <a:txBody>
                    <a:bodyPr/>
                    <a:lstStyle/>
                    <a:p>
                      <a:pPr marL="0" lvl="0" indent="0" algn="r" rtl="0">
                        <a:lnSpc>
                          <a:spcPct val="115000"/>
                        </a:lnSpc>
                        <a:spcBef>
                          <a:spcPts val="0"/>
                        </a:spcBef>
                        <a:spcAft>
                          <a:spcPts val="0"/>
                        </a:spcAft>
                        <a:buNone/>
                      </a:pPr>
                      <a:r>
                        <a:rPr lang="en-US" dirty="0"/>
                        <a:t>0.21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F4EC"/>
                    </a:solidFill>
                  </a:tcPr>
                </a:tc>
                <a:tc>
                  <a:txBody>
                    <a:bodyPr/>
                    <a:lstStyle/>
                    <a:p>
                      <a:pPr marL="0" lvl="0" indent="0" algn="r" rtl="0">
                        <a:lnSpc>
                          <a:spcPct val="115000"/>
                        </a:lnSpc>
                        <a:spcBef>
                          <a:spcPts val="0"/>
                        </a:spcBef>
                        <a:spcAft>
                          <a:spcPts val="0"/>
                        </a:spcAft>
                        <a:buNone/>
                      </a:pPr>
                      <a:r>
                        <a:rPr lang="en-US" dirty="0"/>
                        <a:t>0.34</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EBDC"/>
                    </a:solidFill>
                  </a:tcPr>
                </a:tc>
                <a:tc>
                  <a:txBody>
                    <a:bodyPr/>
                    <a:lstStyle/>
                    <a:p>
                      <a:pPr marL="0" lvl="0" indent="0" algn="r" rtl="0">
                        <a:lnSpc>
                          <a:spcPct val="115000"/>
                        </a:lnSpc>
                        <a:spcBef>
                          <a:spcPts val="0"/>
                        </a:spcBef>
                        <a:spcAft>
                          <a:spcPts val="0"/>
                        </a:spcAft>
                        <a:buNone/>
                      </a:pPr>
                      <a:r>
                        <a:rPr lang="en-US" dirty="0"/>
                        <a:t>0.35</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AEADB"/>
                    </a:solidFill>
                  </a:tcPr>
                </a:tc>
                <a:extLst>
                  <a:ext uri="{0D108BD9-81ED-4DB2-BD59-A6C34878D82A}">
                    <a16:rowId xmlns:a16="http://schemas.microsoft.com/office/drawing/2014/main" val="10008"/>
                  </a:ext>
                </a:extLst>
              </a:tr>
              <a:tr h="247650">
                <a:tc>
                  <a:txBody>
                    <a:bodyPr/>
                    <a:lstStyle/>
                    <a:p>
                      <a:pPr marL="0" lvl="0" indent="0" algn="ctr" rtl="0">
                        <a:lnSpc>
                          <a:spcPct val="115000"/>
                        </a:lnSpc>
                        <a:spcBef>
                          <a:spcPts val="0"/>
                        </a:spcBef>
                        <a:spcAft>
                          <a:spcPts val="0"/>
                        </a:spcAft>
                        <a:buNone/>
                      </a:pPr>
                      <a:r>
                        <a:rPr lang="en-US" dirty="0"/>
                        <a:t>Temp</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dirty="0"/>
                        <a:t>0.23</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F3E9"/>
                    </a:solidFill>
                  </a:tcPr>
                </a:tc>
                <a:tc>
                  <a:txBody>
                    <a:bodyPr/>
                    <a:lstStyle/>
                    <a:p>
                      <a:pPr marL="0" lvl="0" indent="0" algn="r" rtl="0">
                        <a:lnSpc>
                          <a:spcPct val="115000"/>
                        </a:lnSpc>
                        <a:spcBef>
                          <a:spcPts val="0"/>
                        </a:spcBef>
                        <a:spcAft>
                          <a:spcPts val="0"/>
                        </a:spcAft>
                        <a:buNone/>
                      </a:pPr>
                      <a:r>
                        <a:rPr lang="en-US" dirty="0"/>
                        <a:t>0.25</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CF1E7"/>
                    </a:solidFill>
                  </a:tcPr>
                </a:tc>
                <a:tc>
                  <a:txBody>
                    <a:bodyPr/>
                    <a:lstStyle/>
                    <a:p>
                      <a:pPr marL="0" lvl="0" indent="0" algn="r" rtl="0">
                        <a:lnSpc>
                          <a:spcPct val="115000"/>
                        </a:lnSpc>
                        <a:spcBef>
                          <a:spcPts val="0"/>
                        </a:spcBef>
                        <a:spcAft>
                          <a:spcPts val="0"/>
                        </a:spcAft>
                        <a:buNone/>
                      </a:pPr>
                      <a:r>
                        <a:rPr lang="en-US" dirty="0"/>
                        <a:t>0.24</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EF2E8"/>
                    </a:solidFill>
                  </a:tcPr>
                </a:tc>
                <a:tc>
                  <a:txBody>
                    <a:bodyPr/>
                    <a:lstStyle/>
                    <a:p>
                      <a:pPr marL="0" lvl="0" indent="0" algn="r" rtl="0">
                        <a:lnSpc>
                          <a:spcPct val="115000"/>
                        </a:lnSpc>
                        <a:spcBef>
                          <a:spcPts val="0"/>
                        </a:spcBef>
                        <a:spcAft>
                          <a:spcPts val="0"/>
                        </a:spcAft>
                        <a:buNone/>
                      </a:pPr>
                      <a:r>
                        <a:rPr lang="en-US" dirty="0"/>
                        <a:t>0.21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F4EC"/>
                    </a:solidFill>
                  </a:tcPr>
                </a:tc>
                <a:tc>
                  <a:txBody>
                    <a:bodyPr/>
                    <a:lstStyle/>
                    <a:p>
                      <a:pPr marL="0" lvl="0" indent="0" algn="r" rtl="0">
                        <a:lnSpc>
                          <a:spcPct val="115000"/>
                        </a:lnSpc>
                        <a:spcBef>
                          <a:spcPts val="0"/>
                        </a:spcBef>
                        <a:spcAft>
                          <a:spcPts val="0"/>
                        </a:spcAft>
                        <a:buNone/>
                      </a:pPr>
                      <a:r>
                        <a:rPr lang="en-US" dirty="0"/>
                        <a:t>0.14</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0F9F4"/>
                    </a:solidFill>
                  </a:tcPr>
                </a:tc>
                <a:tc>
                  <a:txBody>
                    <a:bodyPr/>
                    <a:lstStyle/>
                    <a:p>
                      <a:pPr marL="0" lvl="0" indent="0" algn="r" rtl="0">
                        <a:lnSpc>
                          <a:spcPct val="115000"/>
                        </a:lnSpc>
                        <a:spcBef>
                          <a:spcPts val="0"/>
                        </a:spcBef>
                        <a:spcAft>
                          <a:spcPts val="0"/>
                        </a:spcAft>
                        <a:buNone/>
                      </a:pPr>
                      <a:r>
                        <a:rPr lang="en-US" dirty="0"/>
                        <a:t>0.05</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US" dirty="0"/>
                        <a:t>0.31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2EDDF"/>
                    </a:solidFill>
                  </a:tcPr>
                </a:tc>
                <a:tc>
                  <a:txBody>
                    <a:bodyPr/>
                    <a:lstStyle/>
                    <a:p>
                      <a:pPr marL="0" lvl="0" indent="0" algn="r" rtl="0">
                        <a:lnSpc>
                          <a:spcPct val="115000"/>
                        </a:lnSpc>
                        <a:spcBef>
                          <a:spcPts val="0"/>
                        </a:spcBef>
                        <a:spcAft>
                          <a:spcPts val="0"/>
                        </a:spcAft>
                        <a:buNone/>
                      </a:pPr>
                      <a:r>
                        <a:rPr lang="en-US" dirty="0"/>
                        <a:t>0.21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F4EC"/>
                    </a:solidFill>
                  </a:tcPr>
                </a:tc>
                <a:tc>
                  <a:txBody>
                    <a:bodyPr/>
                    <a:lstStyle/>
                    <a:p>
                      <a:pPr marL="0" lvl="0" indent="0" algn="r" rtl="0">
                        <a:lnSpc>
                          <a:spcPct val="115000"/>
                        </a:lnSpc>
                        <a:spcBef>
                          <a:spcPts val="0"/>
                        </a:spcBef>
                        <a:spcAft>
                          <a:spcPts val="0"/>
                        </a:spcAft>
                        <a:buNone/>
                      </a:pPr>
                      <a:r>
                        <a:rPr lang="en-US" dirty="0"/>
                        <a:t>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57BB8A"/>
                    </a:solidFill>
                  </a:tcPr>
                </a:tc>
                <a:tc>
                  <a:txBody>
                    <a:bodyPr/>
                    <a:lstStyle/>
                    <a:p>
                      <a:pPr marL="0" lvl="0" indent="0" algn="r" rtl="0">
                        <a:lnSpc>
                          <a:spcPct val="115000"/>
                        </a:lnSpc>
                        <a:spcBef>
                          <a:spcPts val="0"/>
                        </a:spcBef>
                        <a:spcAft>
                          <a:spcPts val="0"/>
                        </a:spcAft>
                        <a:buNone/>
                      </a:pPr>
                      <a:r>
                        <a:rPr lang="en-US" dirty="0"/>
                        <a:t>0.08</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AFDFC"/>
                    </a:solidFill>
                  </a:tcPr>
                </a:tc>
                <a:tc>
                  <a:txBody>
                    <a:bodyPr/>
                    <a:lstStyle/>
                    <a:p>
                      <a:pPr marL="0" lvl="0" indent="0" algn="r" rtl="0">
                        <a:lnSpc>
                          <a:spcPct val="115000"/>
                        </a:lnSpc>
                        <a:spcBef>
                          <a:spcPts val="0"/>
                        </a:spcBef>
                        <a:spcAft>
                          <a:spcPts val="0"/>
                        </a:spcAft>
                        <a:buNone/>
                      </a:pPr>
                      <a:r>
                        <a:rPr lang="en-US" dirty="0"/>
                        <a:t>0.11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5FBF8"/>
                    </a:solidFill>
                  </a:tcPr>
                </a:tc>
                <a:extLst>
                  <a:ext uri="{0D108BD9-81ED-4DB2-BD59-A6C34878D82A}">
                    <a16:rowId xmlns:a16="http://schemas.microsoft.com/office/drawing/2014/main" val="10009"/>
                  </a:ext>
                </a:extLst>
              </a:tr>
              <a:tr h="247650">
                <a:tc>
                  <a:txBody>
                    <a:bodyPr/>
                    <a:lstStyle/>
                    <a:p>
                      <a:pPr marL="0" lvl="0" indent="0" algn="ctr" rtl="0">
                        <a:lnSpc>
                          <a:spcPct val="115000"/>
                        </a:lnSpc>
                        <a:spcBef>
                          <a:spcPts val="0"/>
                        </a:spcBef>
                        <a:spcAft>
                          <a:spcPts val="0"/>
                        </a:spcAft>
                        <a:buNone/>
                      </a:pPr>
                      <a:r>
                        <a:rPr lang="en-US" dirty="0"/>
                        <a:t>Day of week</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dirty="0"/>
                        <a:t>0.2</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5F5ED"/>
                    </a:solidFill>
                  </a:tcPr>
                </a:tc>
                <a:tc>
                  <a:txBody>
                    <a:bodyPr/>
                    <a:lstStyle/>
                    <a:p>
                      <a:pPr marL="0" lvl="0" indent="0" algn="r" rtl="0">
                        <a:lnSpc>
                          <a:spcPct val="115000"/>
                        </a:lnSpc>
                        <a:spcBef>
                          <a:spcPts val="0"/>
                        </a:spcBef>
                        <a:spcAft>
                          <a:spcPts val="0"/>
                        </a:spcAft>
                        <a:buNone/>
                      </a:pPr>
                      <a:r>
                        <a:rPr lang="en-US" dirty="0"/>
                        <a:t>0.36</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9E9D9"/>
                    </a:solidFill>
                  </a:tcPr>
                </a:tc>
                <a:tc>
                  <a:txBody>
                    <a:bodyPr/>
                    <a:lstStyle/>
                    <a:p>
                      <a:pPr marL="0" lvl="0" indent="0" algn="r" rtl="0">
                        <a:lnSpc>
                          <a:spcPct val="115000"/>
                        </a:lnSpc>
                        <a:spcBef>
                          <a:spcPts val="0"/>
                        </a:spcBef>
                        <a:spcAft>
                          <a:spcPts val="0"/>
                        </a:spcAft>
                        <a:buNone/>
                      </a:pPr>
                      <a:r>
                        <a:rPr lang="en-US" dirty="0"/>
                        <a:t>0.34</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EBDC"/>
                    </a:solidFill>
                  </a:tcPr>
                </a:tc>
                <a:tc>
                  <a:txBody>
                    <a:bodyPr/>
                    <a:lstStyle/>
                    <a:p>
                      <a:pPr marL="0" lvl="0" indent="0" algn="r" rtl="0">
                        <a:lnSpc>
                          <a:spcPct val="115000"/>
                        </a:lnSpc>
                        <a:spcBef>
                          <a:spcPts val="0"/>
                        </a:spcBef>
                        <a:spcAft>
                          <a:spcPts val="0"/>
                        </a:spcAft>
                        <a:buNone/>
                      </a:pPr>
                      <a:r>
                        <a:rPr lang="en-US" dirty="0"/>
                        <a:t>0.15</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F8F3"/>
                    </a:solidFill>
                  </a:tcPr>
                </a:tc>
                <a:tc>
                  <a:txBody>
                    <a:bodyPr/>
                    <a:lstStyle/>
                    <a:p>
                      <a:pPr marL="0" lvl="0" indent="0" algn="r" rtl="0">
                        <a:lnSpc>
                          <a:spcPct val="115000"/>
                        </a:lnSpc>
                        <a:spcBef>
                          <a:spcPts val="0"/>
                        </a:spcBef>
                        <a:spcAft>
                          <a:spcPts val="0"/>
                        </a:spcAft>
                        <a:buNone/>
                      </a:pPr>
                      <a:r>
                        <a:rPr lang="en-US" dirty="0"/>
                        <a:t>0.15</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EF8F3"/>
                    </a:solidFill>
                  </a:tcPr>
                </a:tc>
                <a:tc>
                  <a:txBody>
                    <a:bodyPr/>
                    <a:lstStyle/>
                    <a:p>
                      <a:pPr marL="0" lvl="0" indent="0" algn="r" rtl="0">
                        <a:lnSpc>
                          <a:spcPct val="115000"/>
                        </a:lnSpc>
                        <a:spcBef>
                          <a:spcPts val="0"/>
                        </a:spcBef>
                        <a:spcAft>
                          <a:spcPts val="0"/>
                        </a:spcAft>
                        <a:buNone/>
                      </a:pPr>
                      <a:r>
                        <a:rPr lang="en-US" dirty="0"/>
                        <a:t>0.13</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1FAF6"/>
                    </a:solidFill>
                  </a:tcPr>
                </a:tc>
                <a:tc>
                  <a:txBody>
                    <a:bodyPr/>
                    <a:lstStyle/>
                    <a:p>
                      <a:pPr marL="0" lvl="0" indent="0" algn="r" rtl="0">
                        <a:lnSpc>
                          <a:spcPct val="115000"/>
                        </a:lnSpc>
                        <a:spcBef>
                          <a:spcPts val="0"/>
                        </a:spcBef>
                        <a:spcAft>
                          <a:spcPts val="0"/>
                        </a:spcAft>
                        <a:buNone/>
                      </a:pPr>
                      <a:r>
                        <a:rPr lang="en-US" dirty="0"/>
                        <a:t>0.13</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1FAF6"/>
                    </a:solidFill>
                  </a:tcPr>
                </a:tc>
                <a:tc>
                  <a:txBody>
                    <a:bodyPr/>
                    <a:lstStyle/>
                    <a:p>
                      <a:pPr marL="0" lvl="0" indent="0" algn="r" rtl="0">
                        <a:lnSpc>
                          <a:spcPct val="115000"/>
                        </a:lnSpc>
                        <a:spcBef>
                          <a:spcPts val="0"/>
                        </a:spcBef>
                        <a:spcAft>
                          <a:spcPts val="0"/>
                        </a:spcAft>
                        <a:buNone/>
                      </a:pPr>
                      <a:r>
                        <a:rPr lang="en-US" dirty="0"/>
                        <a:t>0.34</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CEBDC"/>
                    </a:solidFill>
                  </a:tcPr>
                </a:tc>
                <a:tc>
                  <a:txBody>
                    <a:bodyPr/>
                    <a:lstStyle/>
                    <a:p>
                      <a:pPr marL="0" lvl="0" indent="0" algn="r" rtl="0">
                        <a:lnSpc>
                          <a:spcPct val="115000"/>
                        </a:lnSpc>
                        <a:spcBef>
                          <a:spcPts val="0"/>
                        </a:spcBef>
                        <a:spcAft>
                          <a:spcPts val="0"/>
                        </a:spcAft>
                        <a:buNone/>
                      </a:pPr>
                      <a:r>
                        <a:rPr lang="en-US" dirty="0"/>
                        <a:t>0.08</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AFDFC"/>
                    </a:solidFill>
                  </a:tcPr>
                </a:tc>
                <a:tc>
                  <a:txBody>
                    <a:bodyPr/>
                    <a:lstStyle/>
                    <a:p>
                      <a:pPr marL="0" lvl="0" indent="0" algn="r" rtl="0">
                        <a:lnSpc>
                          <a:spcPct val="115000"/>
                        </a:lnSpc>
                        <a:spcBef>
                          <a:spcPts val="0"/>
                        </a:spcBef>
                        <a:spcAft>
                          <a:spcPts val="0"/>
                        </a:spcAft>
                        <a:buNone/>
                      </a:pPr>
                      <a:r>
                        <a:rPr lang="en-US" dirty="0"/>
                        <a:t>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57BB8A"/>
                    </a:solidFill>
                  </a:tcPr>
                </a:tc>
                <a:tc>
                  <a:txBody>
                    <a:bodyPr/>
                    <a:lstStyle/>
                    <a:p>
                      <a:pPr marL="0" lvl="0" indent="0" algn="r" rtl="0">
                        <a:lnSpc>
                          <a:spcPct val="115000"/>
                        </a:lnSpc>
                        <a:spcBef>
                          <a:spcPts val="0"/>
                        </a:spcBef>
                        <a:spcAft>
                          <a:spcPts val="0"/>
                        </a:spcAft>
                        <a:buNone/>
                      </a:pPr>
                      <a:r>
                        <a:rPr lang="en-US" dirty="0"/>
                        <a:t>0.24</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EF2E8"/>
                    </a:solidFill>
                  </a:tcPr>
                </a:tc>
                <a:extLst>
                  <a:ext uri="{0D108BD9-81ED-4DB2-BD59-A6C34878D82A}">
                    <a16:rowId xmlns:a16="http://schemas.microsoft.com/office/drawing/2014/main" val="10010"/>
                  </a:ext>
                </a:extLst>
              </a:tr>
              <a:tr h="247650">
                <a:tc>
                  <a:txBody>
                    <a:bodyPr/>
                    <a:lstStyle/>
                    <a:p>
                      <a:pPr marL="0" lvl="0" indent="0" algn="ctr" rtl="0">
                        <a:lnSpc>
                          <a:spcPct val="115000"/>
                        </a:lnSpc>
                        <a:spcBef>
                          <a:spcPts val="0"/>
                        </a:spcBef>
                        <a:spcAft>
                          <a:spcPts val="0"/>
                        </a:spcAft>
                        <a:buNone/>
                      </a:pPr>
                      <a:r>
                        <a:rPr lang="en-US" dirty="0"/>
                        <a:t>Day</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dirty="0"/>
                        <a:t>0.13</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1FAF6"/>
                    </a:solidFill>
                  </a:tcPr>
                </a:tc>
                <a:tc>
                  <a:txBody>
                    <a:bodyPr/>
                    <a:lstStyle/>
                    <a:p>
                      <a:pPr marL="0" lvl="0" indent="0" algn="r" rtl="0">
                        <a:lnSpc>
                          <a:spcPct val="115000"/>
                        </a:lnSpc>
                        <a:spcBef>
                          <a:spcPts val="0"/>
                        </a:spcBef>
                        <a:spcAft>
                          <a:spcPts val="0"/>
                        </a:spcAft>
                        <a:buNone/>
                      </a:pPr>
                      <a:r>
                        <a:rPr lang="en-US" dirty="0"/>
                        <a:t>0.21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3F4EC"/>
                    </a:solidFill>
                  </a:tcPr>
                </a:tc>
                <a:tc>
                  <a:txBody>
                    <a:bodyPr/>
                    <a:lstStyle/>
                    <a:p>
                      <a:pPr marL="0" lvl="0" indent="0" algn="r" rtl="0">
                        <a:lnSpc>
                          <a:spcPct val="115000"/>
                        </a:lnSpc>
                        <a:spcBef>
                          <a:spcPts val="0"/>
                        </a:spcBef>
                        <a:spcAft>
                          <a:spcPts val="0"/>
                        </a:spcAft>
                        <a:buNone/>
                      </a:pPr>
                      <a:r>
                        <a:rPr lang="en-US" dirty="0"/>
                        <a:t>0.23</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0F3E9"/>
                    </a:solidFill>
                  </a:tcPr>
                </a:tc>
                <a:tc>
                  <a:txBody>
                    <a:bodyPr/>
                    <a:lstStyle/>
                    <a:p>
                      <a:pPr marL="0" lvl="0" indent="0" algn="r" rtl="0">
                        <a:lnSpc>
                          <a:spcPct val="115000"/>
                        </a:lnSpc>
                        <a:spcBef>
                          <a:spcPts val="0"/>
                        </a:spcBef>
                        <a:spcAft>
                          <a:spcPts val="0"/>
                        </a:spcAft>
                        <a:buNone/>
                      </a:pPr>
                      <a:r>
                        <a:rPr lang="en-US" dirty="0"/>
                        <a:t>0.08</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AFDFC"/>
                    </a:solidFill>
                  </a:tcPr>
                </a:tc>
                <a:tc>
                  <a:txBody>
                    <a:bodyPr/>
                    <a:lstStyle/>
                    <a:p>
                      <a:pPr marL="0" lvl="0" indent="0" algn="r" rtl="0">
                        <a:lnSpc>
                          <a:spcPct val="115000"/>
                        </a:lnSpc>
                        <a:spcBef>
                          <a:spcPts val="0"/>
                        </a:spcBef>
                        <a:spcAft>
                          <a:spcPts val="0"/>
                        </a:spcAft>
                        <a:buNone/>
                      </a:pPr>
                      <a:r>
                        <a:rPr lang="en-US" dirty="0"/>
                        <a:t>0.12</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AF7"/>
                    </a:solidFill>
                  </a:tcPr>
                </a:tc>
                <a:tc>
                  <a:txBody>
                    <a:bodyPr/>
                    <a:lstStyle/>
                    <a:p>
                      <a:pPr marL="0" lvl="0" indent="0" algn="r" rtl="0">
                        <a:lnSpc>
                          <a:spcPct val="115000"/>
                        </a:lnSpc>
                        <a:spcBef>
                          <a:spcPts val="0"/>
                        </a:spcBef>
                        <a:spcAft>
                          <a:spcPts val="0"/>
                        </a:spcAft>
                        <a:buNone/>
                      </a:pPr>
                      <a:r>
                        <a:rPr lang="en-US" dirty="0"/>
                        <a:t>0.07</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FEFD"/>
                    </a:solidFill>
                  </a:tcPr>
                </a:tc>
                <a:tc>
                  <a:txBody>
                    <a:bodyPr/>
                    <a:lstStyle/>
                    <a:p>
                      <a:pPr marL="0" lvl="0" indent="0" algn="r" rtl="0">
                        <a:lnSpc>
                          <a:spcPct val="115000"/>
                        </a:lnSpc>
                        <a:spcBef>
                          <a:spcPts val="0"/>
                        </a:spcBef>
                        <a:spcAft>
                          <a:spcPts val="0"/>
                        </a:spcAft>
                        <a:buNone/>
                      </a:pPr>
                      <a:r>
                        <a:rPr lang="en-US" dirty="0"/>
                        <a:t>0.06</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EFFFE"/>
                    </a:solidFill>
                  </a:tcPr>
                </a:tc>
                <a:tc>
                  <a:txBody>
                    <a:bodyPr/>
                    <a:lstStyle/>
                    <a:p>
                      <a:pPr marL="0" lvl="0" indent="0" algn="r" rtl="0">
                        <a:lnSpc>
                          <a:spcPct val="115000"/>
                        </a:lnSpc>
                        <a:spcBef>
                          <a:spcPts val="0"/>
                        </a:spcBef>
                        <a:spcAft>
                          <a:spcPts val="0"/>
                        </a:spcAft>
                        <a:buNone/>
                      </a:pPr>
                      <a:r>
                        <a:rPr lang="en-US" dirty="0"/>
                        <a:t>0.35</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CAEADB"/>
                    </a:solidFill>
                  </a:tcPr>
                </a:tc>
                <a:tc>
                  <a:txBody>
                    <a:bodyPr/>
                    <a:lstStyle/>
                    <a:p>
                      <a:pPr marL="0" lvl="0" indent="0" algn="r" rtl="0">
                        <a:lnSpc>
                          <a:spcPct val="115000"/>
                        </a:lnSpc>
                        <a:spcBef>
                          <a:spcPts val="0"/>
                        </a:spcBef>
                        <a:spcAft>
                          <a:spcPts val="0"/>
                        </a:spcAft>
                        <a:buNone/>
                      </a:pPr>
                      <a:r>
                        <a:rPr lang="en-US" dirty="0"/>
                        <a:t>0.11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5FBF8"/>
                    </a:solidFill>
                  </a:tcPr>
                </a:tc>
                <a:tc>
                  <a:txBody>
                    <a:bodyPr/>
                    <a:lstStyle/>
                    <a:p>
                      <a:pPr marL="0" lvl="0" indent="0" algn="r" rtl="0">
                        <a:lnSpc>
                          <a:spcPct val="115000"/>
                        </a:lnSpc>
                        <a:spcBef>
                          <a:spcPts val="0"/>
                        </a:spcBef>
                        <a:spcAft>
                          <a:spcPts val="0"/>
                        </a:spcAft>
                        <a:buNone/>
                      </a:pPr>
                      <a:r>
                        <a:rPr lang="en-US" dirty="0"/>
                        <a:t>0.24</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EF2E8"/>
                    </a:solidFill>
                  </a:tcPr>
                </a:tc>
                <a:tc>
                  <a:txBody>
                    <a:bodyPr/>
                    <a:lstStyle/>
                    <a:p>
                      <a:pPr marL="0" lvl="0" indent="0" algn="r" rtl="0">
                        <a:lnSpc>
                          <a:spcPct val="115000"/>
                        </a:lnSpc>
                        <a:spcBef>
                          <a:spcPts val="0"/>
                        </a:spcBef>
                        <a:spcAft>
                          <a:spcPts val="0"/>
                        </a:spcAft>
                        <a:buNone/>
                      </a:pPr>
                      <a:r>
                        <a:rPr lang="en-US" dirty="0"/>
                        <a:t>1</a:t>
                      </a:r>
                      <a:endParaRPr dirty="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57BB8A"/>
                    </a:solidFill>
                  </a:tcPr>
                </a:tc>
                <a:extLst>
                  <a:ext uri="{0D108BD9-81ED-4DB2-BD59-A6C34878D82A}">
                    <a16:rowId xmlns:a16="http://schemas.microsoft.com/office/drawing/2014/main" val="10011"/>
                  </a:ext>
                </a:extLst>
              </a:tr>
            </a:tbl>
          </a:graphicData>
        </a:graphic>
      </p:graphicFrame>
      <p:pic>
        <p:nvPicPr>
          <p:cNvPr id="10" name="Shape 378">
            <a:extLst>
              <a:ext uri="{FF2B5EF4-FFF2-40B4-BE49-F238E27FC236}">
                <a16:creationId xmlns:a16="http://schemas.microsoft.com/office/drawing/2014/main" id="{094A3174-8D1A-4EFA-AAE7-6C0E6C554F9A}"/>
              </a:ext>
            </a:extLst>
          </p:cNvPr>
          <p:cNvPicPr preferRelativeResize="0"/>
          <p:nvPr/>
        </p:nvPicPr>
        <p:blipFill>
          <a:blip r:embed="rId3">
            <a:alphaModFix/>
          </a:blip>
          <a:stretch>
            <a:fillRect/>
          </a:stretch>
        </p:blipFill>
        <p:spPr>
          <a:xfrm>
            <a:off x="11150600" y="1"/>
            <a:ext cx="1041400" cy="1026942"/>
          </a:xfrm>
          <a:prstGeom prst="rect">
            <a:avLst/>
          </a:prstGeom>
          <a:noFill/>
          <a:ln>
            <a:noFill/>
          </a:ln>
        </p:spPr>
      </p:pic>
    </p:spTree>
    <p:extLst>
      <p:ext uri="{BB962C8B-B14F-4D97-AF65-F5344CB8AC3E}">
        <p14:creationId xmlns:p14="http://schemas.microsoft.com/office/powerpoint/2010/main" val="396950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EFED90FD-31DA-415E-9B9F-97C8FF3AF669}"/>
              </a:ext>
            </a:extLst>
          </p:cNvPr>
          <p:cNvSpPr/>
          <p:nvPr/>
        </p:nvSpPr>
        <p:spPr>
          <a:xfrm>
            <a:off x="215900" y="1156327"/>
            <a:ext cx="11747500" cy="493468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 name="Rectangle 3">
            <a:extLst>
              <a:ext uri="{FF2B5EF4-FFF2-40B4-BE49-F238E27FC236}">
                <a16:creationId xmlns:a16="http://schemas.microsoft.com/office/drawing/2014/main" id="{B84588D2-6451-489B-B8B9-BD30EDF43A3C}"/>
              </a:ext>
            </a:extLst>
          </p:cNvPr>
          <p:cNvSpPr/>
          <p:nvPr/>
        </p:nvSpPr>
        <p:spPr>
          <a:xfrm>
            <a:off x="0" y="6173600"/>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8" name="TextBox 7">
            <a:extLst>
              <a:ext uri="{FF2B5EF4-FFF2-40B4-BE49-F238E27FC236}">
                <a16:creationId xmlns:a16="http://schemas.microsoft.com/office/drawing/2014/main" id="{42767F0C-6A01-4BB5-934F-751305C8313F}"/>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Experimental Procedure</a:t>
            </a:r>
          </a:p>
        </p:txBody>
      </p:sp>
      <p:sp>
        <p:nvSpPr>
          <p:cNvPr id="9" name="TextBox 8">
            <a:extLst>
              <a:ext uri="{FF2B5EF4-FFF2-40B4-BE49-F238E27FC236}">
                <a16:creationId xmlns:a16="http://schemas.microsoft.com/office/drawing/2014/main" id="{7FF95307-C309-4631-9F80-1DA5A15F582E}"/>
              </a:ext>
            </a:extLst>
          </p:cNvPr>
          <p:cNvSpPr txBox="1"/>
          <p:nvPr/>
        </p:nvSpPr>
        <p:spPr>
          <a:xfrm>
            <a:off x="7019547" y="4586145"/>
            <a:ext cx="5460970" cy="1477328"/>
          </a:xfrm>
          <a:prstGeom prst="rect">
            <a:avLst/>
          </a:prstGeom>
          <a:noFill/>
        </p:spPr>
        <p:txBody>
          <a:bodyPr wrap="square" rtlCol="0">
            <a:spAutoFit/>
          </a:bodyPr>
          <a:lstStyle/>
          <a:p>
            <a:pPr algn="ctr"/>
            <a:r>
              <a:rPr lang="en-AU" sz="3000" b="1" dirty="0">
                <a:latin typeface="Bell MT" panose="02020503060305020303" pitchFamily="18" charset="0"/>
                <a:cs typeface="Arial" panose="020B0604020202020204" pitchFamily="34" charset="0"/>
              </a:rPr>
              <a:t>Hour (1-24)</a:t>
            </a:r>
            <a:r>
              <a:rPr lang="en-AU" sz="3000" b="1" dirty="0">
                <a:latin typeface="Times New Roman" panose="02020603050405020304" pitchFamily="18" charset="0"/>
                <a:cs typeface="Times New Roman" panose="02020603050405020304" pitchFamily="18" charset="0"/>
              </a:rPr>
              <a:t>?</a:t>
            </a:r>
          </a:p>
          <a:p>
            <a:pPr algn="ctr"/>
            <a:r>
              <a:rPr lang="en-AU" sz="3000" b="1" dirty="0">
                <a:latin typeface="Bell MT" panose="02020503060305020303" pitchFamily="18" charset="0"/>
                <a:cs typeface="Arial" panose="020B0604020202020204" pitchFamily="34" charset="0"/>
              </a:rPr>
              <a:t> Day (Mon-Fri)</a:t>
            </a:r>
            <a:r>
              <a:rPr lang="en-AU" sz="3000" b="1" dirty="0">
                <a:latin typeface="Times New Roman" panose="02020603050405020304" pitchFamily="18" charset="0"/>
                <a:cs typeface="Times New Roman" panose="02020603050405020304" pitchFamily="18" charset="0"/>
              </a:rPr>
              <a:t>?</a:t>
            </a:r>
          </a:p>
          <a:p>
            <a:pPr algn="ctr"/>
            <a:r>
              <a:rPr lang="en-AU" sz="3000" b="1" dirty="0">
                <a:latin typeface="Bell MT" panose="02020503060305020303" pitchFamily="18" charset="0"/>
                <a:cs typeface="Arial" panose="020B0604020202020204" pitchFamily="34" charset="0"/>
              </a:rPr>
              <a:t>Week (W1, W2)</a:t>
            </a:r>
            <a:r>
              <a:rPr lang="en-AU" sz="3000" b="1" dirty="0">
                <a:latin typeface="Times New Roman" panose="02020603050405020304" pitchFamily="18" charset="0"/>
                <a:cs typeface="Times New Roman" panose="02020603050405020304" pitchFamily="18" charset="0"/>
              </a:rPr>
              <a:t>?</a:t>
            </a:r>
          </a:p>
        </p:txBody>
      </p:sp>
      <p:pic>
        <p:nvPicPr>
          <p:cNvPr id="10" name="Shape 378">
            <a:extLst>
              <a:ext uri="{FF2B5EF4-FFF2-40B4-BE49-F238E27FC236}">
                <a16:creationId xmlns:a16="http://schemas.microsoft.com/office/drawing/2014/main" id="{D988F4A4-94B1-4B05-9B1E-5364173B0EAB}"/>
              </a:ext>
            </a:extLst>
          </p:cNvPr>
          <p:cNvPicPr preferRelativeResize="0"/>
          <p:nvPr/>
        </p:nvPicPr>
        <p:blipFill>
          <a:blip r:embed="rId4">
            <a:alphaModFix/>
          </a:blip>
          <a:stretch>
            <a:fillRect/>
          </a:stretch>
        </p:blipFill>
        <p:spPr>
          <a:xfrm>
            <a:off x="11150600" y="1"/>
            <a:ext cx="1041400" cy="1026942"/>
          </a:xfrm>
          <a:prstGeom prst="rect">
            <a:avLst/>
          </a:prstGeom>
          <a:noFill/>
          <a:ln>
            <a:noFill/>
          </a:ln>
        </p:spPr>
      </p:pic>
      <p:pic>
        <p:nvPicPr>
          <p:cNvPr id="11" name="Picture 10">
            <a:extLst>
              <a:ext uri="{FF2B5EF4-FFF2-40B4-BE49-F238E27FC236}">
                <a16:creationId xmlns:a16="http://schemas.microsoft.com/office/drawing/2014/main" id="{3CB7FA68-16AE-4D64-94FB-53FA1F8049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355765" y="2903119"/>
            <a:ext cx="2788535" cy="1568551"/>
          </a:xfrm>
          <a:prstGeom prst="rect">
            <a:avLst/>
          </a:prstGeom>
        </p:spPr>
      </p:pic>
      <p:pic>
        <p:nvPicPr>
          <p:cNvPr id="27" name="Shape 271">
            <a:extLst>
              <a:ext uri="{FF2B5EF4-FFF2-40B4-BE49-F238E27FC236}">
                <a16:creationId xmlns:a16="http://schemas.microsoft.com/office/drawing/2014/main" id="{3FEB47E6-DA0F-49D6-926C-622BD24EEB38}"/>
              </a:ext>
            </a:extLst>
          </p:cNvPr>
          <p:cNvPicPr preferRelativeResize="0"/>
          <p:nvPr/>
        </p:nvPicPr>
        <p:blipFill rotWithShape="1">
          <a:blip r:embed="rId6">
            <a:alphaModFix/>
          </a:blip>
          <a:srcRect/>
          <a:stretch/>
        </p:blipFill>
        <p:spPr>
          <a:xfrm>
            <a:off x="8362065" y="1254113"/>
            <a:ext cx="2788535" cy="1534531"/>
          </a:xfrm>
          <a:prstGeom prst="rect">
            <a:avLst/>
          </a:prstGeom>
          <a:noFill/>
          <a:ln>
            <a:noFill/>
          </a:ln>
        </p:spPr>
      </p:pic>
      <p:sp>
        <p:nvSpPr>
          <p:cNvPr id="37" name="Cylinder 36">
            <a:extLst>
              <a:ext uri="{FF2B5EF4-FFF2-40B4-BE49-F238E27FC236}">
                <a16:creationId xmlns:a16="http://schemas.microsoft.com/office/drawing/2014/main" id="{398ECA97-0DD4-4AA3-845A-95B8E49AD1DD}"/>
              </a:ext>
            </a:extLst>
          </p:cNvPr>
          <p:cNvSpPr/>
          <p:nvPr/>
        </p:nvSpPr>
        <p:spPr>
          <a:xfrm>
            <a:off x="993966" y="4534927"/>
            <a:ext cx="3202365" cy="8142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Cylinder 37">
            <a:extLst>
              <a:ext uri="{FF2B5EF4-FFF2-40B4-BE49-F238E27FC236}">
                <a16:creationId xmlns:a16="http://schemas.microsoft.com/office/drawing/2014/main" id="{7F34E58B-2EE1-4AFD-B748-AE3EE24A8226}"/>
              </a:ext>
            </a:extLst>
          </p:cNvPr>
          <p:cNvSpPr/>
          <p:nvPr/>
        </p:nvSpPr>
        <p:spPr>
          <a:xfrm>
            <a:off x="993614" y="3715524"/>
            <a:ext cx="3202365" cy="8142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Cylinder 38">
            <a:extLst>
              <a:ext uri="{FF2B5EF4-FFF2-40B4-BE49-F238E27FC236}">
                <a16:creationId xmlns:a16="http://schemas.microsoft.com/office/drawing/2014/main" id="{5D7EF230-AF0C-4B1B-B43E-907215432C47}"/>
              </a:ext>
            </a:extLst>
          </p:cNvPr>
          <p:cNvSpPr/>
          <p:nvPr/>
        </p:nvSpPr>
        <p:spPr>
          <a:xfrm>
            <a:off x="993966" y="2894621"/>
            <a:ext cx="3202365" cy="8142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Cylinder 39">
            <a:extLst>
              <a:ext uri="{FF2B5EF4-FFF2-40B4-BE49-F238E27FC236}">
                <a16:creationId xmlns:a16="http://schemas.microsoft.com/office/drawing/2014/main" id="{0B58A9A9-A6D7-44EE-B1AC-BE2E76E67BF6}"/>
              </a:ext>
            </a:extLst>
          </p:cNvPr>
          <p:cNvSpPr/>
          <p:nvPr/>
        </p:nvSpPr>
        <p:spPr>
          <a:xfrm>
            <a:off x="993614" y="2075218"/>
            <a:ext cx="3202365" cy="8142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2" name="Straight Arrow Connector 41">
            <a:extLst>
              <a:ext uri="{FF2B5EF4-FFF2-40B4-BE49-F238E27FC236}">
                <a16:creationId xmlns:a16="http://schemas.microsoft.com/office/drawing/2014/main" id="{3D95F507-2686-4933-9F4E-A09184D51D47}"/>
              </a:ext>
            </a:extLst>
          </p:cNvPr>
          <p:cNvCxnSpPr>
            <a:cxnSpLocks/>
          </p:cNvCxnSpPr>
          <p:nvPr/>
        </p:nvCxnSpPr>
        <p:spPr>
          <a:xfrm>
            <a:off x="2589256" y="2775138"/>
            <a:ext cx="0" cy="401047"/>
          </a:xfrm>
          <a:prstGeom prst="straightConnector1">
            <a:avLst/>
          </a:prstGeom>
          <a:ln w="825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8A4DA5D-AF8A-4AE2-91C9-554A1B54F99C}"/>
              </a:ext>
            </a:extLst>
          </p:cNvPr>
          <p:cNvCxnSpPr>
            <a:cxnSpLocks/>
          </p:cNvCxnSpPr>
          <p:nvPr/>
        </p:nvCxnSpPr>
        <p:spPr>
          <a:xfrm>
            <a:off x="2589256" y="3626575"/>
            <a:ext cx="0" cy="401047"/>
          </a:xfrm>
          <a:prstGeom prst="straightConnector1">
            <a:avLst/>
          </a:prstGeom>
          <a:ln w="825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2E29DCE-322A-42A4-8796-135C128E2A00}"/>
              </a:ext>
            </a:extLst>
          </p:cNvPr>
          <p:cNvCxnSpPr>
            <a:cxnSpLocks/>
          </p:cNvCxnSpPr>
          <p:nvPr/>
        </p:nvCxnSpPr>
        <p:spPr>
          <a:xfrm>
            <a:off x="2589256" y="4467410"/>
            <a:ext cx="0" cy="401047"/>
          </a:xfrm>
          <a:prstGeom prst="straightConnector1">
            <a:avLst/>
          </a:prstGeom>
          <a:ln w="825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1411A9D0-BA87-4D8A-8E16-1CCE70168038}"/>
              </a:ext>
            </a:extLst>
          </p:cNvPr>
          <p:cNvSpPr/>
          <p:nvPr/>
        </p:nvSpPr>
        <p:spPr>
          <a:xfrm>
            <a:off x="1624087" y="2231000"/>
            <a:ext cx="1930337" cy="553998"/>
          </a:xfrm>
          <a:prstGeom prst="rect">
            <a:avLst/>
          </a:prstGeom>
        </p:spPr>
        <p:txBody>
          <a:bodyPr wrap="none">
            <a:spAutoFit/>
          </a:bodyPr>
          <a:lstStyle/>
          <a:p>
            <a:r>
              <a:rPr lang="en-AU" sz="3000" b="1" dirty="0">
                <a:solidFill>
                  <a:schemeClr val="bg1"/>
                </a:solidFill>
                <a:latin typeface="Bell MT" panose="02020503060305020303" pitchFamily="18" charset="0"/>
                <a:cs typeface="Arial" panose="020B0604020202020204" pitchFamily="34" charset="0"/>
              </a:rPr>
              <a:t>Collection</a:t>
            </a:r>
            <a:endParaRPr lang="en-AU" sz="3000" dirty="0">
              <a:solidFill>
                <a:schemeClr val="bg1"/>
              </a:solidFill>
            </a:endParaRPr>
          </a:p>
        </p:txBody>
      </p:sp>
      <p:sp>
        <p:nvSpPr>
          <p:cNvPr id="46" name="Rectangle 45">
            <a:extLst>
              <a:ext uri="{FF2B5EF4-FFF2-40B4-BE49-F238E27FC236}">
                <a16:creationId xmlns:a16="http://schemas.microsoft.com/office/drawing/2014/main" id="{B18A1553-210B-4D02-B582-BD47C8F5DEBD}"/>
              </a:ext>
            </a:extLst>
          </p:cNvPr>
          <p:cNvSpPr/>
          <p:nvPr/>
        </p:nvSpPr>
        <p:spPr>
          <a:xfrm>
            <a:off x="1583064" y="3072577"/>
            <a:ext cx="2169184" cy="553998"/>
          </a:xfrm>
          <a:prstGeom prst="rect">
            <a:avLst/>
          </a:prstGeom>
        </p:spPr>
        <p:txBody>
          <a:bodyPr wrap="none">
            <a:spAutoFit/>
          </a:bodyPr>
          <a:lstStyle/>
          <a:p>
            <a:r>
              <a:rPr lang="en-AU" sz="3000" b="1" dirty="0">
                <a:solidFill>
                  <a:schemeClr val="bg1"/>
                </a:solidFill>
                <a:latin typeface="Bell MT" panose="02020503060305020303" pitchFamily="18" charset="0"/>
                <a:cs typeface="Arial" panose="020B0604020202020204" pitchFamily="34" charset="0"/>
              </a:rPr>
              <a:t>Experiment</a:t>
            </a:r>
            <a:endParaRPr lang="en-AU" sz="3000" dirty="0">
              <a:solidFill>
                <a:schemeClr val="bg1"/>
              </a:solidFill>
            </a:endParaRPr>
          </a:p>
        </p:txBody>
      </p:sp>
      <p:sp>
        <p:nvSpPr>
          <p:cNvPr id="47" name="Rectangle 46">
            <a:extLst>
              <a:ext uri="{FF2B5EF4-FFF2-40B4-BE49-F238E27FC236}">
                <a16:creationId xmlns:a16="http://schemas.microsoft.com/office/drawing/2014/main" id="{9E10A646-F6B7-4596-B4BD-38DEE3C6DDDE}"/>
              </a:ext>
            </a:extLst>
          </p:cNvPr>
          <p:cNvSpPr/>
          <p:nvPr/>
        </p:nvSpPr>
        <p:spPr>
          <a:xfrm>
            <a:off x="1705197" y="3908224"/>
            <a:ext cx="1761764" cy="553998"/>
          </a:xfrm>
          <a:prstGeom prst="rect">
            <a:avLst/>
          </a:prstGeom>
        </p:spPr>
        <p:txBody>
          <a:bodyPr wrap="none">
            <a:spAutoFit/>
          </a:bodyPr>
          <a:lstStyle/>
          <a:p>
            <a:r>
              <a:rPr lang="en-AU" sz="3000" b="1" dirty="0">
                <a:solidFill>
                  <a:schemeClr val="bg1"/>
                </a:solidFill>
                <a:latin typeface="Bell MT" panose="02020503060305020303" pitchFamily="18" charset="0"/>
                <a:cs typeface="Arial" panose="020B0604020202020204" pitchFamily="34" charset="0"/>
              </a:rPr>
              <a:t>Response</a:t>
            </a:r>
            <a:endParaRPr lang="en-AU" sz="3000" dirty="0">
              <a:solidFill>
                <a:schemeClr val="bg1"/>
              </a:solidFill>
            </a:endParaRPr>
          </a:p>
        </p:txBody>
      </p:sp>
      <p:sp>
        <p:nvSpPr>
          <p:cNvPr id="48" name="Rectangle 47">
            <a:extLst>
              <a:ext uri="{FF2B5EF4-FFF2-40B4-BE49-F238E27FC236}">
                <a16:creationId xmlns:a16="http://schemas.microsoft.com/office/drawing/2014/main" id="{DAC6B357-D68D-4A3A-871E-E205B1FD0319}"/>
              </a:ext>
            </a:extLst>
          </p:cNvPr>
          <p:cNvSpPr/>
          <p:nvPr/>
        </p:nvSpPr>
        <p:spPr>
          <a:xfrm>
            <a:off x="1613726" y="4756619"/>
            <a:ext cx="1962140" cy="553998"/>
          </a:xfrm>
          <a:prstGeom prst="rect">
            <a:avLst/>
          </a:prstGeom>
        </p:spPr>
        <p:txBody>
          <a:bodyPr wrap="none">
            <a:spAutoFit/>
          </a:bodyPr>
          <a:lstStyle/>
          <a:p>
            <a:pPr algn="ctr"/>
            <a:r>
              <a:rPr lang="en-AU" sz="3000" b="1" dirty="0">
                <a:solidFill>
                  <a:schemeClr val="bg1"/>
                </a:solidFill>
                <a:latin typeface="Bell MT" panose="02020503060305020303" pitchFamily="18" charset="0"/>
                <a:cs typeface="Arial" panose="020B0604020202020204" pitchFamily="34" charset="0"/>
              </a:rPr>
              <a:t>Prediction</a:t>
            </a:r>
            <a:endParaRPr lang="en-AU" sz="3000" dirty="0">
              <a:solidFill>
                <a:schemeClr val="bg1"/>
              </a:solidFill>
            </a:endParaRPr>
          </a:p>
        </p:txBody>
      </p:sp>
      <p:sp>
        <p:nvSpPr>
          <p:cNvPr id="49" name="Rectangle 48">
            <a:extLst>
              <a:ext uri="{FF2B5EF4-FFF2-40B4-BE49-F238E27FC236}">
                <a16:creationId xmlns:a16="http://schemas.microsoft.com/office/drawing/2014/main" id="{944D4538-32C4-4735-8DB1-618E27473B0A}"/>
              </a:ext>
            </a:extLst>
          </p:cNvPr>
          <p:cNvSpPr/>
          <p:nvPr/>
        </p:nvSpPr>
        <p:spPr>
          <a:xfrm>
            <a:off x="743179" y="1231859"/>
            <a:ext cx="4303229" cy="553998"/>
          </a:xfrm>
          <a:prstGeom prst="rect">
            <a:avLst/>
          </a:prstGeom>
        </p:spPr>
        <p:txBody>
          <a:bodyPr wrap="none">
            <a:spAutoFit/>
          </a:bodyPr>
          <a:lstStyle/>
          <a:p>
            <a:r>
              <a:rPr lang="en-AU" sz="3000" b="1" dirty="0">
                <a:latin typeface="Bell MT" panose="02020503060305020303" pitchFamily="18" charset="0"/>
                <a:cs typeface="Arial" panose="020B0604020202020204" pitchFamily="34" charset="0"/>
              </a:rPr>
              <a:t>Experimental Procedure</a:t>
            </a:r>
            <a:endParaRPr lang="en-AU" sz="3000" dirty="0"/>
          </a:p>
        </p:txBody>
      </p:sp>
      <p:cxnSp>
        <p:nvCxnSpPr>
          <p:cNvPr id="62" name="Straight Arrow Connector 61">
            <a:extLst>
              <a:ext uri="{FF2B5EF4-FFF2-40B4-BE49-F238E27FC236}">
                <a16:creationId xmlns:a16="http://schemas.microsoft.com/office/drawing/2014/main" id="{F8E31894-5517-4DBA-90DE-9F38CD0D402B}"/>
              </a:ext>
            </a:extLst>
          </p:cNvPr>
          <p:cNvCxnSpPr>
            <a:cxnSpLocks/>
          </p:cNvCxnSpPr>
          <p:nvPr/>
        </p:nvCxnSpPr>
        <p:spPr>
          <a:xfrm>
            <a:off x="7010885" y="5215675"/>
            <a:ext cx="1129547" cy="0"/>
          </a:xfrm>
          <a:prstGeom prst="straightConnector1">
            <a:avLst/>
          </a:prstGeom>
          <a:ln w="825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7BB55ED-B740-44C0-816C-435C7380BC61}"/>
              </a:ext>
            </a:extLst>
          </p:cNvPr>
          <p:cNvCxnSpPr>
            <a:cxnSpLocks/>
          </p:cNvCxnSpPr>
          <p:nvPr/>
        </p:nvCxnSpPr>
        <p:spPr>
          <a:xfrm>
            <a:off x="4302889" y="3393520"/>
            <a:ext cx="3842305" cy="0"/>
          </a:xfrm>
          <a:prstGeom prst="straightConnector1">
            <a:avLst/>
          </a:prstGeom>
          <a:ln w="825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DF67ACE-AA6B-4063-84F2-730713ACFA76}"/>
              </a:ext>
            </a:extLst>
          </p:cNvPr>
          <p:cNvCxnSpPr>
            <a:cxnSpLocks/>
          </p:cNvCxnSpPr>
          <p:nvPr/>
        </p:nvCxnSpPr>
        <p:spPr>
          <a:xfrm>
            <a:off x="4302888" y="2455051"/>
            <a:ext cx="3842305" cy="0"/>
          </a:xfrm>
          <a:prstGeom prst="straightConnector1">
            <a:avLst/>
          </a:prstGeom>
          <a:ln w="825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61C668D3-F3DF-4D7F-A5F7-98483B6359C2}"/>
              </a:ext>
            </a:extLst>
          </p:cNvPr>
          <p:cNvSpPr/>
          <p:nvPr/>
        </p:nvSpPr>
        <p:spPr>
          <a:xfrm>
            <a:off x="5303948" y="1924229"/>
            <a:ext cx="1840184" cy="477054"/>
          </a:xfrm>
          <a:prstGeom prst="rect">
            <a:avLst/>
          </a:prstGeom>
        </p:spPr>
        <p:txBody>
          <a:bodyPr wrap="none">
            <a:spAutoFit/>
          </a:bodyPr>
          <a:lstStyle/>
          <a:p>
            <a:r>
              <a:rPr lang="en-AU" sz="2500" b="1" dirty="0">
                <a:latin typeface="Bell MT" panose="02020503060305020303" pitchFamily="18" charset="0"/>
                <a:cs typeface="Arial" panose="020B0604020202020204" pitchFamily="34" charset="0"/>
              </a:rPr>
              <a:t>Two Weeks</a:t>
            </a:r>
            <a:endParaRPr lang="en-AU" sz="2500" dirty="0"/>
          </a:p>
        </p:txBody>
      </p:sp>
      <p:sp>
        <p:nvSpPr>
          <p:cNvPr id="69" name="Rectangle 68">
            <a:extLst>
              <a:ext uri="{FF2B5EF4-FFF2-40B4-BE49-F238E27FC236}">
                <a16:creationId xmlns:a16="http://schemas.microsoft.com/office/drawing/2014/main" id="{494EFED8-AA0F-4AB7-9296-E72846F2C03F}"/>
              </a:ext>
            </a:extLst>
          </p:cNvPr>
          <p:cNvSpPr/>
          <p:nvPr/>
        </p:nvSpPr>
        <p:spPr>
          <a:xfrm>
            <a:off x="4693971" y="2851774"/>
            <a:ext cx="2964017" cy="477054"/>
          </a:xfrm>
          <a:prstGeom prst="rect">
            <a:avLst/>
          </a:prstGeom>
        </p:spPr>
        <p:txBody>
          <a:bodyPr wrap="none">
            <a:spAutoFit/>
          </a:bodyPr>
          <a:lstStyle/>
          <a:p>
            <a:r>
              <a:rPr lang="en-AU" sz="2500" b="1" dirty="0" err="1">
                <a:latin typeface="Bell MT" panose="02020503060305020303" pitchFamily="18" charset="0"/>
                <a:cs typeface="Arial" panose="020B0604020202020204" pitchFamily="34" charset="0"/>
              </a:rPr>
              <a:t>Avg</a:t>
            </a:r>
            <a:r>
              <a:rPr lang="en-AU" sz="2500" b="1" dirty="0">
                <a:latin typeface="Bell MT" panose="02020503060305020303" pitchFamily="18" charset="0"/>
                <a:cs typeface="Arial" panose="020B0604020202020204" pitchFamily="34" charset="0"/>
              </a:rPr>
              <a:t> 71 Test Images</a:t>
            </a:r>
            <a:endParaRPr lang="en-AU" sz="2500" dirty="0"/>
          </a:p>
        </p:txBody>
      </p:sp>
      <p:cxnSp>
        <p:nvCxnSpPr>
          <p:cNvPr id="72" name="Straight Arrow Connector 71">
            <a:extLst>
              <a:ext uri="{FF2B5EF4-FFF2-40B4-BE49-F238E27FC236}">
                <a16:creationId xmlns:a16="http://schemas.microsoft.com/office/drawing/2014/main" id="{651F4438-9305-4E9E-8B62-ECEE64D18F14}"/>
              </a:ext>
            </a:extLst>
          </p:cNvPr>
          <p:cNvCxnSpPr>
            <a:cxnSpLocks/>
          </p:cNvCxnSpPr>
          <p:nvPr/>
        </p:nvCxnSpPr>
        <p:spPr>
          <a:xfrm>
            <a:off x="4302888" y="4130915"/>
            <a:ext cx="2712759" cy="0"/>
          </a:xfrm>
          <a:prstGeom prst="straightConnector1">
            <a:avLst/>
          </a:prstGeom>
          <a:ln w="8255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332D317-02C2-43EC-AB11-EDB3CA9388B1}"/>
              </a:ext>
            </a:extLst>
          </p:cNvPr>
          <p:cNvCxnSpPr>
            <a:cxnSpLocks/>
          </p:cNvCxnSpPr>
          <p:nvPr/>
        </p:nvCxnSpPr>
        <p:spPr>
          <a:xfrm flipV="1">
            <a:off x="7051374" y="4092575"/>
            <a:ext cx="0" cy="1098447"/>
          </a:xfrm>
          <a:prstGeom prst="straightConnector1">
            <a:avLst/>
          </a:prstGeom>
          <a:ln w="8255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3E4C8C50-8306-41C6-BDE4-18C470B6ED42}"/>
              </a:ext>
            </a:extLst>
          </p:cNvPr>
          <p:cNvSpPr/>
          <p:nvPr/>
        </p:nvSpPr>
        <p:spPr>
          <a:xfrm>
            <a:off x="5238811" y="3596624"/>
            <a:ext cx="1845377" cy="477054"/>
          </a:xfrm>
          <a:prstGeom prst="rect">
            <a:avLst/>
          </a:prstGeom>
        </p:spPr>
        <p:txBody>
          <a:bodyPr wrap="none">
            <a:spAutoFit/>
          </a:bodyPr>
          <a:lstStyle/>
          <a:p>
            <a:r>
              <a:rPr lang="en-AU" sz="2500" b="1" dirty="0">
                <a:latin typeface="Bell MT" panose="02020503060305020303" pitchFamily="18" charset="0"/>
                <a:cs typeface="Arial" panose="020B0604020202020204" pitchFamily="34" charset="0"/>
              </a:rPr>
              <a:t>3 Questions</a:t>
            </a:r>
            <a:endParaRPr lang="en-AU" sz="2500" dirty="0"/>
          </a:p>
        </p:txBody>
      </p:sp>
      <p:sp>
        <p:nvSpPr>
          <p:cNvPr id="2" name="Rectangle 1">
            <a:extLst>
              <a:ext uri="{FF2B5EF4-FFF2-40B4-BE49-F238E27FC236}">
                <a16:creationId xmlns:a16="http://schemas.microsoft.com/office/drawing/2014/main" id="{1DA58C41-CDF0-458E-BB73-408A45DB37D5}"/>
              </a:ext>
            </a:extLst>
          </p:cNvPr>
          <p:cNvSpPr/>
          <p:nvPr/>
        </p:nvSpPr>
        <p:spPr>
          <a:xfrm>
            <a:off x="742523" y="5758255"/>
            <a:ext cx="4429931" cy="369332"/>
          </a:xfrm>
          <a:prstGeom prst="rect">
            <a:avLst/>
          </a:prstGeom>
        </p:spPr>
        <p:txBody>
          <a:bodyPr wrap="none">
            <a:spAutoFit/>
          </a:bodyPr>
          <a:lstStyle/>
          <a:p>
            <a:pPr lvl="0"/>
            <a:r>
              <a:rPr lang="en-AU" dirty="0" err="1">
                <a:solidFill>
                  <a:prstClr val="black"/>
                </a:solidFill>
                <a:latin typeface="Bell MT" panose="02020503060305020303" pitchFamily="18" charset="0"/>
                <a:cs typeface="Arial" panose="020B0604020202020204" pitchFamily="34" charset="0"/>
              </a:rPr>
              <a:t>Avg</a:t>
            </a:r>
            <a:r>
              <a:rPr lang="en-AU" dirty="0">
                <a:solidFill>
                  <a:prstClr val="black"/>
                </a:solidFill>
                <a:latin typeface="Bell MT" panose="02020503060305020303" pitchFamily="18" charset="0"/>
                <a:cs typeface="Arial" panose="020B0604020202020204" pitchFamily="34" charset="0"/>
              </a:rPr>
              <a:t> Test Images </a:t>
            </a:r>
            <a:r>
              <a:rPr lang="en-AU" dirty="0">
                <a:solidFill>
                  <a:prstClr val="black"/>
                </a:solidFill>
                <a:latin typeface="Times New Roman" panose="02020603050405020304" pitchFamily="18" charset="0"/>
                <a:cs typeface="Times New Roman" panose="02020603050405020304" pitchFamily="18" charset="0"/>
              </a:rPr>
              <a:t>71 (SD = 29), </a:t>
            </a:r>
            <a:r>
              <a:rPr lang="en-AU" dirty="0">
                <a:solidFill>
                  <a:prstClr val="black"/>
                </a:solidFill>
                <a:latin typeface="Bell MT" panose="02020503060305020303" pitchFamily="18" charset="0"/>
                <a:cs typeface="Times New Roman" panose="02020603050405020304" pitchFamily="18" charset="0"/>
              </a:rPr>
              <a:t>range </a:t>
            </a:r>
            <a:r>
              <a:rPr lang="en-AU" dirty="0">
                <a:solidFill>
                  <a:prstClr val="black"/>
                </a:solidFill>
                <a:latin typeface="Times New Roman" panose="02020603050405020304" pitchFamily="18" charset="0"/>
                <a:cs typeface="Times New Roman" panose="02020603050405020304" pitchFamily="18" charset="0"/>
              </a:rPr>
              <a:t>22-122</a:t>
            </a:r>
          </a:p>
        </p:txBody>
      </p:sp>
    </p:spTree>
    <p:extLst>
      <p:ext uri="{BB962C8B-B14F-4D97-AF65-F5344CB8AC3E}">
        <p14:creationId xmlns:p14="http://schemas.microsoft.com/office/powerpoint/2010/main" val="22257215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173600"/>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8" name="TextBox 7">
            <a:extLst>
              <a:ext uri="{FF2B5EF4-FFF2-40B4-BE49-F238E27FC236}">
                <a16:creationId xmlns:a16="http://schemas.microsoft.com/office/drawing/2014/main" id="{42767F0C-6A01-4BB5-934F-751305C8313F}"/>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Experimental Procedure</a:t>
            </a:r>
          </a:p>
        </p:txBody>
      </p:sp>
      <p:sp>
        <p:nvSpPr>
          <p:cNvPr id="9" name="TextBox 8">
            <a:extLst>
              <a:ext uri="{FF2B5EF4-FFF2-40B4-BE49-F238E27FC236}">
                <a16:creationId xmlns:a16="http://schemas.microsoft.com/office/drawing/2014/main" id="{7FF95307-C309-4631-9F80-1DA5A15F582E}"/>
              </a:ext>
            </a:extLst>
          </p:cNvPr>
          <p:cNvSpPr txBox="1"/>
          <p:nvPr/>
        </p:nvSpPr>
        <p:spPr>
          <a:xfrm>
            <a:off x="4747020" y="2604915"/>
            <a:ext cx="3606020" cy="2400657"/>
          </a:xfrm>
          <a:prstGeom prst="rect">
            <a:avLst/>
          </a:prstGeom>
          <a:noFill/>
        </p:spPr>
        <p:txBody>
          <a:bodyPr wrap="square" rtlCol="0">
            <a:spAutoFit/>
          </a:bodyPr>
          <a:lstStyle/>
          <a:p>
            <a:pPr algn="ctr"/>
            <a:r>
              <a:rPr lang="en-AU" sz="3000" b="1" dirty="0">
                <a:latin typeface="Bell MT" panose="02020503060305020303" pitchFamily="18" charset="0"/>
                <a:cs typeface="Arial" panose="020B0604020202020204" pitchFamily="34" charset="0"/>
              </a:rPr>
              <a:t>Hour (1-24)</a:t>
            </a:r>
          </a:p>
          <a:p>
            <a:pPr algn="ctr"/>
            <a:endParaRPr lang="en-AU" sz="3000" b="1" dirty="0">
              <a:latin typeface="Bell MT" panose="02020503060305020303" pitchFamily="18" charset="0"/>
              <a:cs typeface="Arial" panose="020B0604020202020204" pitchFamily="34" charset="0"/>
            </a:endParaRPr>
          </a:p>
          <a:p>
            <a:pPr algn="ctr"/>
            <a:r>
              <a:rPr lang="en-AU" sz="3000" b="1" dirty="0">
                <a:latin typeface="Bell MT" panose="02020503060305020303" pitchFamily="18" charset="0"/>
                <a:cs typeface="Arial" panose="020B0604020202020204" pitchFamily="34" charset="0"/>
              </a:rPr>
              <a:t>Day (Mon-Fri)</a:t>
            </a:r>
          </a:p>
          <a:p>
            <a:pPr algn="ctr"/>
            <a:endParaRPr lang="en-AU" sz="3000" b="1" dirty="0">
              <a:latin typeface="Bell MT" panose="02020503060305020303" pitchFamily="18" charset="0"/>
              <a:cs typeface="Arial" panose="020B0604020202020204" pitchFamily="34" charset="0"/>
            </a:endParaRPr>
          </a:p>
          <a:p>
            <a:pPr algn="ctr"/>
            <a:r>
              <a:rPr lang="en-AU" sz="3000" b="1" dirty="0">
                <a:latin typeface="Bell MT" panose="02020503060305020303" pitchFamily="18" charset="0"/>
                <a:cs typeface="Arial" panose="020B0604020202020204" pitchFamily="34" charset="0"/>
              </a:rPr>
              <a:t>Week (W1, W2)</a:t>
            </a:r>
          </a:p>
        </p:txBody>
      </p:sp>
      <p:pic>
        <p:nvPicPr>
          <p:cNvPr id="10" name="Shape 378">
            <a:extLst>
              <a:ext uri="{FF2B5EF4-FFF2-40B4-BE49-F238E27FC236}">
                <a16:creationId xmlns:a16="http://schemas.microsoft.com/office/drawing/2014/main" id="{D988F4A4-94B1-4B05-9B1E-5364173B0EAB}"/>
              </a:ext>
            </a:extLst>
          </p:cNvPr>
          <p:cNvPicPr preferRelativeResize="0"/>
          <p:nvPr/>
        </p:nvPicPr>
        <p:blipFill>
          <a:blip r:embed="rId4">
            <a:alphaModFix/>
          </a:blip>
          <a:stretch>
            <a:fillRect/>
          </a:stretch>
        </p:blipFill>
        <p:spPr>
          <a:xfrm>
            <a:off x="11150600" y="1"/>
            <a:ext cx="1041400" cy="1026942"/>
          </a:xfrm>
          <a:prstGeom prst="rect">
            <a:avLst/>
          </a:prstGeom>
          <a:noFill/>
          <a:ln>
            <a:noFill/>
          </a:ln>
        </p:spPr>
      </p:pic>
      <p:pic>
        <p:nvPicPr>
          <p:cNvPr id="11" name="Picture 10">
            <a:extLst>
              <a:ext uri="{FF2B5EF4-FFF2-40B4-BE49-F238E27FC236}">
                <a16:creationId xmlns:a16="http://schemas.microsoft.com/office/drawing/2014/main" id="{3CB7FA68-16AE-4D64-94FB-53FA1F8049E8}"/>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14540" y="2606712"/>
            <a:ext cx="3811274" cy="2143841"/>
          </a:xfrm>
          <a:prstGeom prst="rect">
            <a:avLst/>
          </a:prstGeom>
        </p:spPr>
      </p:pic>
      <p:sp>
        <p:nvSpPr>
          <p:cNvPr id="2" name="Rectangle 1">
            <a:extLst>
              <a:ext uri="{FF2B5EF4-FFF2-40B4-BE49-F238E27FC236}">
                <a16:creationId xmlns:a16="http://schemas.microsoft.com/office/drawing/2014/main" id="{5B658E1B-F87E-4674-BEA8-9E513B168FD7}"/>
              </a:ext>
            </a:extLst>
          </p:cNvPr>
          <p:cNvSpPr/>
          <p:nvPr/>
        </p:nvSpPr>
        <p:spPr>
          <a:xfrm>
            <a:off x="1315991" y="1471287"/>
            <a:ext cx="2104422" cy="553998"/>
          </a:xfrm>
          <a:prstGeom prst="rect">
            <a:avLst/>
          </a:prstGeom>
        </p:spPr>
        <p:txBody>
          <a:bodyPr wrap="none">
            <a:spAutoFit/>
          </a:bodyPr>
          <a:lstStyle/>
          <a:p>
            <a:r>
              <a:rPr lang="en-AU" sz="3000" b="1" dirty="0">
                <a:latin typeface="Bell MT" panose="02020503060305020303" pitchFamily="18" charset="0"/>
                <a:cs typeface="Arial" panose="020B0604020202020204" pitchFamily="34" charset="0"/>
              </a:rPr>
              <a:t>Test Image</a:t>
            </a:r>
            <a:endParaRPr lang="en-AU" sz="3000" dirty="0"/>
          </a:p>
        </p:txBody>
      </p:sp>
      <p:cxnSp>
        <p:nvCxnSpPr>
          <p:cNvPr id="13" name="Straight Arrow Connector 12">
            <a:extLst>
              <a:ext uri="{FF2B5EF4-FFF2-40B4-BE49-F238E27FC236}">
                <a16:creationId xmlns:a16="http://schemas.microsoft.com/office/drawing/2014/main" id="{01B9EDC3-1E64-46C9-9A89-F08031A97FCE}"/>
              </a:ext>
            </a:extLst>
          </p:cNvPr>
          <p:cNvCxnSpPr/>
          <p:nvPr/>
        </p:nvCxnSpPr>
        <p:spPr>
          <a:xfrm>
            <a:off x="4230499" y="3842287"/>
            <a:ext cx="927652"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0475AE6-0A93-4E02-80F2-C0F230F0F27A}"/>
              </a:ext>
            </a:extLst>
          </p:cNvPr>
          <p:cNvSpPr/>
          <p:nvPr/>
        </p:nvSpPr>
        <p:spPr>
          <a:xfrm>
            <a:off x="5653493" y="1471287"/>
            <a:ext cx="1761764" cy="553998"/>
          </a:xfrm>
          <a:prstGeom prst="rect">
            <a:avLst/>
          </a:prstGeom>
        </p:spPr>
        <p:txBody>
          <a:bodyPr wrap="none">
            <a:spAutoFit/>
          </a:bodyPr>
          <a:lstStyle/>
          <a:p>
            <a:r>
              <a:rPr lang="en-AU" sz="3000" b="1" dirty="0">
                <a:latin typeface="Bell MT" panose="02020503060305020303" pitchFamily="18" charset="0"/>
                <a:cs typeface="Arial" panose="020B0604020202020204" pitchFamily="34" charset="0"/>
              </a:rPr>
              <a:t>Response</a:t>
            </a:r>
            <a:endParaRPr lang="en-AU" sz="3000" dirty="0"/>
          </a:p>
        </p:txBody>
      </p:sp>
      <p:sp>
        <p:nvSpPr>
          <p:cNvPr id="16" name="Rectangle 15">
            <a:extLst>
              <a:ext uri="{FF2B5EF4-FFF2-40B4-BE49-F238E27FC236}">
                <a16:creationId xmlns:a16="http://schemas.microsoft.com/office/drawing/2014/main" id="{AE672B47-C1F5-46C6-97EA-B3C694B929FF}"/>
              </a:ext>
            </a:extLst>
          </p:cNvPr>
          <p:cNvSpPr/>
          <p:nvPr/>
        </p:nvSpPr>
        <p:spPr>
          <a:xfrm>
            <a:off x="9144000" y="2876550"/>
            <a:ext cx="2764614" cy="193598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000" b="1" dirty="0">
              <a:solidFill>
                <a:schemeClr val="tx1"/>
              </a:solidFill>
              <a:latin typeface="Bell MT" panose="02020503060305020303" pitchFamily="18" charset="0"/>
            </a:endParaRPr>
          </a:p>
        </p:txBody>
      </p:sp>
      <p:cxnSp>
        <p:nvCxnSpPr>
          <p:cNvPr id="17" name="Straight Arrow Connector 16">
            <a:extLst>
              <a:ext uri="{FF2B5EF4-FFF2-40B4-BE49-F238E27FC236}">
                <a16:creationId xmlns:a16="http://schemas.microsoft.com/office/drawing/2014/main" id="{F618476F-AE98-45C9-95D2-B79CEC86ED53}"/>
              </a:ext>
            </a:extLst>
          </p:cNvPr>
          <p:cNvCxnSpPr>
            <a:cxnSpLocks/>
          </p:cNvCxnSpPr>
          <p:nvPr/>
        </p:nvCxnSpPr>
        <p:spPr>
          <a:xfrm>
            <a:off x="9289321" y="3035280"/>
            <a:ext cx="0" cy="1621964"/>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8E934AE-D8FD-4D3A-A553-5594E6929D29}"/>
              </a:ext>
            </a:extLst>
          </p:cNvPr>
          <p:cNvSpPr/>
          <p:nvPr/>
        </p:nvSpPr>
        <p:spPr>
          <a:xfrm>
            <a:off x="9593050" y="3411824"/>
            <a:ext cx="119487" cy="1240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BEC2C618-DECF-4E94-8987-516B0EC4C63A}"/>
              </a:ext>
            </a:extLst>
          </p:cNvPr>
          <p:cNvSpPr/>
          <p:nvPr/>
        </p:nvSpPr>
        <p:spPr>
          <a:xfrm>
            <a:off x="9943176" y="4163375"/>
            <a:ext cx="119487" cy="489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D3076D33-0A8E-4165-843A-023DF2B920B1}"/>
              </a:ext>
            </a:extLst>
          </p:cNvPr>
          <p:cNvSpPr/>
          <p:nvPr/>
        </p:nvSpPr>
        <p:spPr>
          <a:xfrm>
            <a:off x="10293302" y="3562598"/>
            <a:ext cx="119487" cy="1089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C389F037-EBC0-4AA0-8F80-B6881F03280F}"/>
              </a:ext>
            </a:extLst>
          </p:cNvPr>
          <p:cNvSpPr/>
          <p:nvPr/>
        </p:nvSpPr>
        <p:spPr>
          <a:xfrm>
            <a:off x="10643428" y="3754474"/>
            <a:ext cx="119487" cy="8980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594F0F48-7B60-44FE-AB65-4D3180084DE8}"/>
              </a:ext>
            </a:extLst>
          </p:cNvPr>
          <p:cNvSpPr/>
          <p:nvPr/>
        </p:nvSpPr>
        <p:spPr>
          <a:xfrm>
            <a:off x="10993554" y="3401055"/>
            <a:ext cx="119487" cy="12514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0A3DDAD9-188D-4D31-B715-BACD245B4CF1}"/>
              </a:ext>
            </a:extLst>
          </p:cNvPr>
          <p:cNvSpPr/>
          <p:nvPr/>
        </p:nvSpPr>
        <p:spPr>
          <a:xfrm>
            <a:off x="11343680" y="4163374"/>
            <a:ext cx="119487" cy="4891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5" name="Straight Arrow Connector 24">
            <a:extLst>
              <a:ext uri="{FF2B5EF4-FFF2-40B4-BE49-F238E27FC236}">
                <a16:creationId xmlns:a16="http://schemas.microsoft.com/office/drawing/2014/main" id="{FEF33343-3A4C-484C-9D95-12E249DD42FB}"/>
              </a:ext>
            </a:extLst>
          </p:cNvPr>
          <p:cNvCxnSpPr>
            <a:cxnSpLocks/>
          </p:cNvCxnSpPr>
          <p:nvPr/>
        </p:nvCxnSpPr>
        <p:spPr>
          <a:xfrm>
            <a:off x="9315622" y="4652483"/>
            <a:ext cx="24792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5E8ACFF-3891-4898-825C-3B1229B06502}"/>
              </a:ext>
            </a:extLst>
          </p:cNvPr>
          <p:cNvCxnSpPr>
            <a:cxnSpLocks/>
          </p:cNvCxnSpPr>
          <p:nvPr/>
        </p:nvCxnSpPr>
        <p:spPr>
          <a:xfrm>
            <a:off x="7959961" y="3843748"/>
            <a:ext cx="927652"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4E7B4DC-01CA-4700-BEB4-16D8CBAC97CF}"/>
              </a:ext>
            </a:extLst>
          </p:cNvPr>
          <p:cNvSpPr/>
          <p:nvPr/>
        </p:nvSpPr>
        <p:spPr>
          <a:xfrm>
            <a:off x="9769687" y="1471287"/>
            <a:ext cx="1895584" cy="1015663"/>
          </a:xfrm>
          <a:prstGeom prst="rect">
            <a:avLst/>
          </a:prstGeom>
        </p:spPr>
        <p:txBody>
          <a:bodyPr wrap="none">
            <a:spAutoFit/>
          </a:bodyPr>
          <a:lstStyle/>
          <a:p>
            <a:pPr algn="ctr"/>
            <a:r>
              <a:rPr lang="en-AU" sz="3000" b="1" dirty="0">
                <a:latin typeface="Bell MT" panose="02020503060305020303" pitchFamily="18" charset="0"/>
                <a:cs typeface="Arial" panose="020B0604020202020204" pitchFamily="34" charset="0"/>
              </a:rPr>
              <a:t>Predictive</a:t>
            </a:r>
          </a:p>
          <a:p>
            <a:pPr algn="ctr"/>
            <a:r>
              <a:rPr lang="en-AU" sz="3000" b="1" dirty="0">
                <a:latin typeface="Bell MT" panose="02020503060305020303" pitchFamily="18" charset="0"/>
                <a:cs typeface="Arial" panose="020B0604020202020204" pitchFamily="34" charset="0"/>
              </a:rPr>
              <a:t>Model</a:t>
            </a:r>
            <a:endParaRPr lang="en-AU" sz="3000" dirty="0"/>
          </a:p>
        </p:txBody>
      </p:sp>
      <p:sp>
        <p:nvSpPr>
          <p:cNvPr id="34" name="Rectangle 33">
            <a:extLst>
              <a:ext uri="{FF2B5EF4-FFF2-40B4-BE49-F238E27FC236}">
                <a16:creationId xmlns:a16="http://schemas.microsoft.com/office/drawing/2014/main" id="{71269484-CECF-4A7C-88E9-2B42B45BDB1E}"/>
              </a:ext>
            </a:extLst>
          </p:cNvPr>
          <p:cNvSpPr/>
          <p:nvPr/>
        </p:nvSpPr>
        <p:spPr>
          <a:xfrm>
            <a:off x="154744" y="2449989"/>
            <a:ext cx="11942006" cy="26935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206923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pic>
        <p:nvPicPr>
          <p:cNvPr id="5" name="Shape 271">
            <a:extLst>
              <a:ext uri="{FF2B5EF4-FFF2-40B4-BE49-F238E27FC236}">
                <a16:creationId xmlns:a16="http://schemas.microsoft.com/office/drawing/2014/main" id="{D4981149-7009-4BE6-8314-1E02168AD2AE}"/>
              </a:ext>
            </a:extLst>
          </p:cNvPr>
          <p:cNvPicPr preferRelativeResize="0"/>
          <p:nvPr/>
        </p:nvPicPr>
        <p:blipFill rotWithShape="1">
          <a:blip r:embed="rId4">
            <a:alphaModFix/>
          </a:blip>
          <a:srcRect/>
          <a:stretch/>
        </p:blipFill>
        <p:spPr>
          <a:xfrm>
            <a:off x="6461759" y="1781913"/>
            <a:ext cx="5200387" cy="3790299"/>
          </a:xfrm>
          <a:prstGeom prst="rect">
            <a:avLst/>
          </a:prstGeom>
          <a:noFill/>
          <a:ln>
            <a:noFill/>
          </a:ln>
        </p:spPr>
      </p:pic>
      <p:sp>
        <p:nvSpPr>
          <p:cNvPr id="8" name="TextBox 7">
            <a:extLst>
              <a:ext uri="{FF2B5EF4-FFF2-40B4-BE49-F238E27FC236}">
                <a16:creationId xmlns:a16="http://schemas.microsoft.com/office/drawing/2014/main" id="{42767F0C-6A01-4BB5-934F-751305C8313F}"/>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Life Logging </a:t>
            </a:r>
            <a:r>
              <a:rPr lang="en-AU" sz="5000" b="1" i="1" dirty="0">
                <a:solidFill>
                  <a:schemeClr val="bg1"/>
                </a:solidFill>
                <a:latin typeface="Bell MT" panose="02020503060305020303" pitchFamily="18" charset="0"/>
                <a:cs typeface="Arial" panose="020B0604020202020204" pitchFamily="34" charset="0"/>
              </a:rPr>
              <a:t>In Style</a:t>
            </a:r>
            <a:endParaRPr lang="en-AU" sz="5000" b="1" dirty="0">
              <a:solidFill>
                <a:schemeClr val="bg1"/>
              </a:solidFill>
              <a:latin typeface="Bell MT" panose="02020503060305020303" pitchFamily="18" charset="0"/>
              <a:cs typeface="Arial" panose="020B0604020202020204" pitchFamily="34" charset="0"/>
            </a:endParaRPr>
          </a:p>
        </p:txBody>
      </p:sp>
      <p:sp>
        <p:nvSpPr>
          <p:cNvPr id="9" name="TextBox 8">
            <a:extLst>
              <a:ext uri="{FF2B5EF4-FFF2-40B4-BE49-F238E27FC236}">
                <a16:creationId xmlns:a16="http://schemas.microsoft.com/office/drawing/2014/main" id="{7FF95307-C309-4631-9F80-1DA5A15F582E}"/>
              </a:ext>
            </a:extLst>
          </p:cNvPr>
          <p:cNvSpPr txBox="1"/>
          <p:nvPr/>
        </p:nvSpPr>
        <p:spPr>
          <a:xfrm>
            <a:off x="339051" y="1781913"/>
            <a:ext cx="5036233" cy="3785652"/>
          </a:xfrm>
          <a:prstGeom prst="rect">
            <a:avLst/>
          </a:prstGeom>
          <a:noFill/>
        </p:spPr>
        <p:txBody>
          <a:bodyPr wrap="square" rtlCol="0">
            <a:spAutoFit/>
          </a:bodyPr>
          <a:lstStyle/>
          <a:p>
            <a:r>
              <a:rPr lang="en-AU" sz="3000" b="1" dirty="0">
                <a:latin typeface="Bell MT" panose="02020503060305020303" pitchFamily="18" charset="0"/>
                <a:cs typeface="Arial" panose="020B0604020202020204" pitchFamily="34" charset="0"/>
              </a:rPr>
              <a:t>Move away from laboratory based testing.</a:t>
            </a:r>
          </a:p>
          <a:p>
            <a:endParaRPr lang="en-AU" sz="3000" b="1" dirty="0">
              <a:latin typeface="Bell MT" panose="02020503060305020303" pitchFamily="18" charset="0"/>
              <a:cs typeface="Arial" panose="020B0604020202020204" pitchFamily="34" charset="0"/>
            </a:endParaRPr>
          </a:p>
          <a:p>
            <a:r>
              <a:rPr lang="en-AU" sz="3000" b="1" dirty="0">
                <a:latin typeface="Bell MT" panose="02020503060305020303" pitchFamily="18" charset="0"/>
                <a:cs typeface="Arial" panose="020B0604020202020204" pitchFamily="34" charset="0"/>
              </a:rPr>
              <a:t>We collect dense data about an individuals life.</a:t>
            </a:r>
          </a:p>
          <a:p>
            <a:endParaRPr lang="en-AU" sz="3000" b="1" dirty="0">
              <a:latin typeface="Bell MT" panose="02020503060305020303" pitchFamily="18" charset="0"/>
              <a:cs typeface="Arial" panose="020B0604020202020204" pitchFamily="34" charset="0"/>
            </a:endParaRPr>
          </a:p>
          <a:p>
            <a:r>
              <a:rPr lang="en-AU" sz="3000" b="1" dirty="0">
                <a:latin typeface="Bell MT" panose="02020503060305020303" pitchFamily="18" charset="0"/>
                <a:cs typeface="Arial" panose="020B0604020202020204" pitchFamily="34" charset="0"/>
              </a:rPr>
              <a:t>Then try to predict their memory for real life events!</a:t>
            </a:r>
          </a:p>
        </p:txBody>
      </p:sp>
      <p:pic>
        <p:nvPicPr>
          <p:cNvPr id="10" name="Shape 378">
            <a:extLst>
              <a:ext uri="{FF2B5EF4-FFF2-40B4-BE49-F238E27FC236}">
                <a16:creationId xmlns:a16="http://schemas.microsoft.com/office/drawing/2014/main" id="{D988F4A4-94B1-4B05-9B1E-5364173B0EAB}"/>
              </a:ext>
            </a:extLst>
          </p:cNvPr>
          <p:cNvPicPr preferRelativeResize="0"/>
          <p:nvPr/>
        </p:nvPicPr>
        <p:blipFill>
          <a:blip r:embed="rId5">
            <a:alphaModFix/>
          </a:blip>
          <a:stretch>
            <a:fillRect/>
          </a:stretch>
        </p:blipFill>
        <p:spPr>
          <a:xfrm>
            <a:off x="11150600" y="1"/>
            <a:ext cx="1041400" cy="1026942"/>
          </a:xfrm>
          <a:prstGeom prst="rect">
            <a:avLst/>
          </a:prstGeom>
          <a:noFill/>
          <a:ln>
            <a:noFill/>
          </a:ln>
        </p:spPr>
      </p:pic>
    </p:spTree>
    <p:extLst>
      <p:ext uri="{BB962C8B-B14F-4D97-AF65-F5344CB8AC3E}">
        <p14:creationId xmlns:p14="http://schemas.microsoft.com/office/powerpoint/2010/main" val="358815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29161A75-5C06-4521-A76D-F5802A453E80}"/>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Collection Phase</a:t>
            </a:r>
          </a:p>
        </p:txBody>
      </p:sp>
      <p:sp>
        <p:nvSpPr>
          <p:cNvPr id="12" name="Rectangle 11">
            <a:extLst>
              <a:ext uri="{FF2B5EF4-FFF2-40B4-BE49-F238E27FC236}">
                <a16:creationId xmlns:a16="http://schemas.microsoft.com/office/drawing/2014/main" id="{EEE5003B-7053-48CC-88E0-B62B929EDD84}"/>
              </a:ext>
            </a:extLst>
          </p:cNvPr>
          <p:cNvSpPr/>
          <p:nvPr/>
        </p:nvSpPr>
        <p:spPr>
          <a:xfrm>
            <a:off x="271569" y="1588457"/>
            <a:ext cx="3193366" cy="10260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Images</a:t>
            </a:r>
          </a:p>
        </p:txBody>
      </p:sp>
      <p:sp>
        <p:nvSpPr>
          <p:cNvPr id="13" name="Rectangle 12">
            <a:extLst>
              <a:ext uri="{FF2B5EF4-FFF2-40B4-BE49-F238E27FC236}">
                <a16:creationId xmlns:a16="http://schemas.microsoft.com/office/drawing/2014/main" id="{19430CF2-F4B4-40E6-B605-C016A15F53C4}"/>
              </a:ext>
            </a:extLst>
          </p:cNvPr>
          <p:cNvSpPr/>
          <p:nvPr/>
        </p:nvSpPr>
        <p:spPr>
          <a:xfrm>
            <a:off x="271569" y="2749310"/>
            <a:ext cx="3193366" cy="10260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GPS</a:t>
            </a:r>
          </a:p>
        </p:txBody>
      </p:sp>
      <p:sp>
        <p:nvSpPr>
          <p:cNvPr id="14" name="Rectangle 13">
            <a:extLst>
              <a:ext uri="{FF2B5EF4-FFF2-40B4-BE49-F238E27FC236}">
                <a16:creationId xmlns:a16="http://schemas.microsoft.com/office/drawing/2014/main" id="{96B7097B-E0E1-4DB8-BC24-B854D64845D4}"/>
              </a:ext>
            </a:extLst>
          </p:cNvPr>
          <p:cNvSpPr/>
          <p:nvPr/>
        </p:nvSpPr>
        <p:spPr>
          <a:xfrm>
            <a:off x="271569" y="3910163"/>
            <a:ext cx="3193366" cy="10260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Audio</a:t>
            </a:r>
          </a:p>
        </p:txBody>
      </p:sp>
      <p:sp>
        <p:nvSpPr>
          <p:cNvPr id="15" name="Rectangle 14">
            <a:extLst>
              <a:ext uri="{FF2B5EF4-FFF2-40B4-BE49-F238E27FC236}">
                <a16:creationId xmlns:a16="http://schemas.microsoft.com/office/drawing/2014/main" id="{550E7591-7684-4E6E-B9E2-539226B74EFD}"/>
              </a:ext>
            </a:extLst>
          </p:cNvPr>
          <p:cNvSpPr/>
          <p:nvPr/>
        </p:nvSpPr>
        <p:spPr>
          <a:xfrm>
            <a:off x="271569" y="5071016"/>
            <a:ext cx="3193366" cy="10260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Accelerometer</a:t>
            </a:r>
          </a:p>
        </p:txBody>
      </p:sp>
      <p:sp>
        <p:nvSpPr>
          <p:cNvPr id="16" name="Rectangle 15">
            <a:extLst>
              <a:ext uri="{FF2B5EF4-FFF2-40B4-BE49-F238E27FC236}">
                <a16:creationId xmlns:a16="http://schemas.microsoft.com/office/drawing/2014/main" id="{37844686-6FA6-4AA7-82AA-E33C3D15693E}"/>
              </a:ext>
            </a:extLst>
          </p:cNvPr>
          <p:cNvSpPr/>
          <p:nvPr/>
        </p:nvSpPr>
        <p:spPr>
          <a:xfrm>
            <a:off x="271569" y="1107447"/>
            <a:ext cx="3193366" cy="39261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Raw Features</a:t>
            </a:r>
          </a:p>
        </p:txBody>
      </p:sp>
      <p:pic>
        <p:nvPicPr>
          <p:cNvPr id="17" name="Shape 378">
            <a:extLst>
              <a:ext uri="{FF2B5EF4-FFF2-40B4-BE49-F238E27FC236}">
                <a16:creationId xmlns:a16="http://schemas.microsoft.com/office/drawing/2014/main" id="{E47849A9-ED0A-4062-BE63-AEEA243D42C0}"/>
              </a:ext>
            </a:extLst>
          </p:cNvPr>
          <p:cNvPicPr preferRelativeResize="0"/>
          <p:nvPr/>
        </p:nvPicPr>
        <p:blipFill>
          <a:blip r:embed="rId4">
            <a:alphaModFix/>
          </a:blip>
          <a:stretch>
            <a:fillRect/>
          </a:stretch>
        </p:blipFill>
        <p:spPr>
          <a:xfrm>
            <a:off x="11150600" y="1"/>
            <a:ext cx="1041400" cy="1026942"/>
          </a:xfrm>
          <a:prstGeom prst="rect">
            <a:avLst/>
          </a:prstGeom>
          <a:noFill/>
          <a:ln>
            <a:noFill/>
          </a:ln>
        </p:spPr>
      </p:pic>
      <p:pic>
        <p:nvPicPr>
          <p:cNvPr id="18" name="Picture 17" descr="A large empty room&#10;&#10;Description generated with very high confidence">
            <a:extLst>
              <a:ext uri="{FF2B5EF4-FFF2-40B4-BE49-F238E27FC236}">
                <a16:creationId xmlns:a16="http://schemas.microsoft.com/office/drawing/2014/main" id="{1389CFEE-56C6-41B8-A587-E4BF15B45F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9461" y="1080449"/>
            <a:ext cx="3193366" cy="5287572"/>
          </a:xfrm>
          <a:prstGeom prst="rect">
            <a:avLst/>
          </a:prstGeom>
        </p:spPr>
      </p:pic>
    </p:spTree>
    <p:extLst>
      <p:ext uri="{BB962C8B-B14F-4D97-AF65-F5344CB8AC3E}">
        <p14:creationId xmlns:p14="http://schemas.microsoft.com/office/powerpoint/2010/main" val="286197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29161A75-5C06-4521-A76D-F5802A453E80}"/>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Collection Phase</a:t>
            </a:r>
          </a:p>
        </p:txBody>
      </p:sp>
      <p:cxnSp>
        <p:nvCxnSpPr>
          <p:cNvPr id="16" name="Straight Arrow Connector 15">
            <a:extLst>
              <a:ext uri="{FF2B5EF4-FFF2-40B4-BE49-F238E27FC236}">
                <a16:creationId xmlns:a16="http://schemas.microsoft.com/office/drawing/2014/main" id="{D76F6315-E7EE-4343-88C0-5945A5079B2D}"/>
              </a:ext>
            </a:extLst>
          </p:cNvPr>
          <p:cNvCxnSpPr/>
          <p:nvPr/>
        </p:nvCxnSpPr>
        <p:spPr>
          <a:xfrm>
            <a:off x="3541183" y="2069406"/>
            <a:ext cx="927652"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866444F-730E-43F0-B22C-D93E94090B26}"/>
              </a:ext>
            </a:extLst>
          </p:cNvPr>
          <p:cNvCxnSpPr/>
          <p:nvPr/>
        </p:nvCxnSpPr>
        <p:spPr>
          <a:xfrm>
            <a:off x="3541183" y="3242681"/>
            <a:ext cx="927652"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59D4405-31E7-46AD-9680-62049F7C4512}"/>
              </a:ext>
            </a:extLst>
          </p:cNvPr>
          <p:cNvCxnSpPr/>
          <p:nvPr/>
        </p:nvCxnSpPr>
        <p:spPr>
          <a:xfrm>
            <a:off x="3541183" y="4390117"/>
            <a:ext cx="927652"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F49C794-5E82-42F8-B4FB-D2F40009BECD}"/>
              </a:ext>
            </a:extLst>
          </p:cNvPr>
          <p:cNvCxnSpPr/>
          <p:nvPr/>
        </p:nvCxnSpPr>
        <p:spPr>
          <a:xfrm>
            <a:off x="3541183" y="5612714"/>
            <a:ext cx="927652"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4901916-E1EF-4994-87E7-4F3B381CA9F9}"/>
              </a:ext>
            </a:extLst>
          </p:cNvPr>
          <p:cNvSpPr/>
          <p:nvPr/>
        </p:nvSpPr>
        <p:spPr>
          <a:xfrm>
            <a:off x="271569" y="1588457"/>
            <a:ext cx="3193366" cy="10260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Images</a:t>
            </a:r>
          </a:p>
        </p:txBody>
      </p:sp>
      <p:sp>
        <p:nvSpPr>
          <p:cNvPr id="32" name="Rectangle 31">
            <a:extLst>
              <a:ext uri="{FF2B5EF4-FFF2-40B4-BE49-F238E27FC236}">
                <a16:creationId xmlns:a16="http://schemas.microsoft.com/office/drawing/2014/main" id="{8A714D34-D8F8-4B4D-8650-CCE1F8B0EAC0}"/>
              </a:ext>
            </a:extLst>
          </p:cNvPr>
          <p:cNvSpPr/>
          <p:nvPr/>
        </p:nvSpPr>
        <p:spPr>
          <a:xfrm>
            <a:off x="271569" y="2749310"/>
            <a:ext cx="3193366" cy="10260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GPS</a:t>
            </a:r>
          </a:p>
        </p:txBody>
      </p:sp>
      <p:sp>
        <p:nvSpPr>
          <p:cNvPr id="33" name="Rectangle 32">
            <a:extLst>
              <a:ext uri="{FF2B5EF4-FFF2-40B4-BE49-F238E27FC236}">
                <a16:creationId xmlns:a16="http://schemas.microsoft.com/office/drawing/2014/main" id="{1A49C1F7-D20A-4A30-9F68-6BD67FAE3726}"/>
              </a:ext>
            </a:extLst>
          </p:cNvPr>
          <p:cNvSpPr/>
          <p:nvPr/>
        </p:nvSpPr>
        <p:spPr>
          <a:xfrm>
            <a:off x="271569" y="3910163"/>
            <a:ext cx="3193366" cy="10260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Audio</a:t>
            </a:r>
          </a:p>
        </p:txBody>
      </p:sp>
      <p:sp>
        <p:nvSpPr>
          <p:cNvPr id="34" name="Rectangle 33">
            <a:extLst>
              <a:ext uri="{FF2B5EF4-FFF2-40B4-BE49-F238E27FC236}">
                <a16:creationId xmlns:a16="http://schemas.microsoft.com/office/drawing/2014/main" id="{B5AC2955-7BC5-40F9-9ACE-9DC9C0070AF5}"/>
              </a:ext>
            </a:extLst>
          </p:cNvPr>
          <p:cNvSpPr/>
          <p:nvPr/>
        </p:nvSpPr>
        <p:spPr>
          <a:xfrm>
            <a:off x="271569" y="5071016"/>
            <a:ext cx="3193366" cy="10260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Accelerometer</a:t>
            </a:r>
          </a:p>
        </p:txBody>
      </p:sp>
      <p:sp>
        <p:nvSpPr>
          <p:cNvPr id="35" name="Rectangle 34">
            <a:extLst>
              <a:ext uri="{FF2B5EF4-FFF2-40B4-BE49-F238E27FC236}">
                <a16:creationId xmlns:a16="http://schemas.microsoft.com/office/drawing/2014/main" id="{A15232F1-EB9F-4019-B119-DD0F5F861C8F}"/>
              </a:ext>
            </a:extLst>
          </p:cNvPr>
          <p:cNvSpPr/>
          <p:nvPr/>
        </p:nvSpPr>
        <p:spPr>
          <a:xfrm>
            <a:off x="271569" y="1107447"/>
            <a:ext cx="3193366" cy="39261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Raw Features</a:t>
            </a:r>
          </a:p>
        </p:txBody>
      </p:sp>
      <p:sp>
        <p:nvSpPr>
          <p:cNvPr id="36" name="Rectangle 35">
            <a:extLst>
              <a:ext uri="{FF2B5EF4-FFF2-40B4-BE49-F238E27FC236}">
                <a16:creationId xmlns:a16="http://schemas.microsoft.com/office/drawing/2014/main" id="{580D2EA8-9667-4B58-A8BA-062F7B901BDF}"/>
              </a:ext>
            </a:extLst>
          </p:cNvPr>
          <p:cNvSpPr/>
          <p:nvPr/>
        </p:nvSpPr>
        <p:spPr>
          <a:xfrm>
            <a:off x="4573936" y="1103093"/>
            <a:ext cx="3193366" cy="39261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Discretization</a:t>
            </a:r>
          </a:p>
        </p:txBody>
      </p:sp>
      <p:sp>
        <p:nvSpPr>
          <p:cNvPr id="37" name="Rectangle 36">
            <a:extLst>
              <a:ext uri="{FF2B5EF4-FFF2-40B4-BE49-F238E27FC236}">
                <a16:creationId xmlns:a16="http://schemas.microsoft.com/office/drawing/2014/main" id="{256964A8-5AB7-4344-B5F9-D1BF2317FD27}"/>
              </a:ext>
            </a:extLst>
          </p:cNvPr>
          <p:cNvSpPr/>
          <p:nvPr/>
        </p:nvSpPr>
        <p:spPr>
          <a:xfrm>
            <a:off x="4573936" y="1588752"/>
            <a:ext cx="3193366" cy="10260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000" b="1" dirty="0">
              <a:solidFill>
                <a:schemeClr val="tx1"/>
              </a:solidFill>
              <a:latin typeface="Bell MT" panose="02020503060305020303" pitchFamily="18" charset="0"/>
            </a:endParaRPr>
          </a:p>
        </p:txBody>
      </p:sp>
      <p:cxnSp>
        <p:nvCxnSpPr>
          <p:cNvPr id="41" name="Straight Arrow Connector 40">
            <a:extLst>
              <a:ext uri="{FF2B5EF4-FFF2-40B4-BE49-F238E27FC236}">
                <a16:creationId xmlns:a16="http://schemas.microsoft.com/office/drawing/2014/main" id="{42E7DEDE-7F91-40A8-A241-5C95DC28F86B}"/>
              </a:ext>
            </a:extLst>
          </p:cNvPr>
          <p:cNvCxnSpPr>
            <a:cxnSpLocks/>
          </p:cNvCxnSpPr>
          <p:nvPr/>
        </p:nvCxnSpPr>
        <p:spPr>
          <a:xfrm flipV="1">
            <a:off x="4910846" y="1698345"/>
            <a:ext cx="0" cy="625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0181B40-145D-425E-9DB1-8CF43EA2CD6A}"/>
              </a:ext>
            </a:extLst>
          </p:cNvPr>
          <p:cNvCxnSpPr/>
          <p:nvPr/>
        </p:nvCxnSpPr>
        <p:spPr>
          <a:xfrm>
            <a:off x="4910846" y="2324100"/>
            <a:ext cx="24649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FF7B9B58-0429-4A31-9E68-6177CA9D401B}"/>
              </a:ext>
            </a:extLst>
          </p:cNvPr>
          <p:cNvSpPr/>
          <p:nvPr/>
        </p:nvSpPr>
        <p:spPr>
          <a:xfrm>
            <a:off x="5705833" y="2323494"/>
            <a:ext cx="795411" cy="307777"/>
          </a:xfrm>
          <a:prstGeom prst="rect">
            <a:avLst/>
          </a:prstGeom>
        </p:spPr>
        <p:txBody>
          <a:bodyPr wrap="none">
            <a:spAutoFit/>
          </a:bodyPr>
          <a:lstStyle/>
          <a:p>
            <a:pPr algn="ctr"/>
            <a:r>
              <a:rPr lang="en-AU" sz="1400" b="1" dirty="0">
                <a:latin typeface="Bell MT" panose="02020503060305020303" pitchFamily="18" charset="0"/>
              </a:rPr>
              <a:t>Time(t)</a:t>
            </a:r>
          </a:p>
        </p:txBody>
      </p:sp>
      <p:sp>
        <p:nvSpPr>
          <p:cNvPr id="46" name="Rectangle 45">
            <a:extLst>
              <a:ext uri="{FF2B5EF4-FFF2-40B4-BE49-F238E27FC236}">
                <a16:creationId xmlns:a16="http://schemas.microsoft.com/office/drawing/2014/main" id="{C4ED0FE1-E626-4088-82A0-D8DFBAB7C194}"/>
              </a:ext>
            </a:extLst>
          </p:cNvPr>
          <p:cNvSpPr/>
          <p:nvPr/>
        </p:nvSpPr>
        <p:spPr>
          <a:xfrm>
            <a:off x="4559151" y="2749310"/>
            <a:ext cx="3193366" cy="10260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000" b="1" dirty="0">
              <a:solidFill>
                <a:schemeClr val="tx1"/>
              </a:solidFill>
              <a:latin typeface="Bell MT" panose="02020503060305020303" pitchFamily="18" charset="0"/>
            </a:endParaRPr>
          </a:p>
        </p:txBody>
      </p:sp>
      <p:cxnSp>
        <p:nvCxnSpPr>
          <p:cNvPr id="47" name="Straight Arrow Connector 46">
            <a:extLst>
              <a:ext uri="{FF2B5EF4-FFF2-40B4-BE49-F238E27FC236}">
                <a16:creationId xmlns:a16="http://schemas.microsoft.com/office/drawing/2014/main" id="{F2787574-4F97-4467-8527-5483645A102D}"/>
              </a:ext>
            </a:extLst>
          </p:cNvPr>
          <p:cNvCxnSpPr>
            <a:cxnSpLocks/>
          </p:cNvCxnSpPr>
          <p:nvPr/>
        </p:nvCxnSpPr>
        <p:spPr>
          <a:xfrm flipV="1">
            <a:off x="4896061" y="2858903"/>
            <a:ext cx="0" cy="625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8AC623F-A957-4144-AA92-529AC2F075E3}"/>
              </a:ext>
            </a:extLst>
          </p:cNvPr>
          <p:cNvCxnSpPr/>
          <p:nvPr/>
        </p:nvCxnSpPr>
        <p:spPr>
          <a:xfrm>
            <a:off x="4896061" y="3484658"/>
            <a:ext cx="24649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693E8EB6-C2E5-4EB7-9EE6-1083CE03E2C5}"/>
              </a:ext>
            </a:extLst>
          </p:cNvPr>
          <p:cNvSpPr/>
          <p:nvPr/>
        </p:nvSpPr>
        <p:spPr>
          <a:xfrm>
            <a:off x="5691048" y="3484052"/>
            <a:ext cx="795411" cy="307777"/>
          </a:xfrm>
          <a:prstGeom prst="rect">
            <a:avLst/>
          </a:prstGeom>
        </p:spPr>
        <p:txBody>
          <a:bodyPr wrap="none">
            <a:spAutoFit/>
          </a:bodyPr>
          <a:lstStyle/>
          <a:p>
            <a:pPr algn="ctr"/>
            <a:r>
              <a:rPr lang="en-AU" sz="1400" b="1" dirty="0">
                <a:latin typeface="Bell MT" panose="02020503060305020303" pitchFamily="18" charset="0"/>
              </a:rPr>
              <a:t>Time(t)</a:t>
            </a:r>
          </a:p>
        </p:txBody>
      </p:sp>
      <p:sp>
        <p:nvSpPr>
          <p:cNvPr id="50" name="Rectangle 49">
            <a:extLst>
              <a:ext uri="{FF2B5EF4-FFF2-40B4-BE49-F238E27FC236}">
                <a16:creationId xmlns:a16="http://schemas.microsoft.com/office/drawing/2014/main" id="{6CAFDAF4-5F64-48C9-9A7C-1B3B0A1AFBF2}"/>
              </a:ext>
            </a:extLst>
          </p:cNvPr>
          <p:cNvSpPr/>
          <p:nvPr/>
        </p:nvSpPr>
        <p:spPr>
          <a:xfrm>
            <a:off x="4559151" y="3909868"/>
            <a:ext cx="3193366" cy="10260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000" b="1" dirty="0">
              <a:solidFill>
                <a:schemeClr val="tx1"/>
              </a:solidFill>
              <a:latin typeface="Bell MT" panose="02020503060305020303" pitchFamily="18" charset="0"/>
            </a:endParaRPr>
          </a:p>
        </p:txBody>
      </p:sp>
      <p:cxnSp>
        <p:nvCxnSpPr>
          <p:cNvPr id="51" name="Straight Arrow Connector 50">
            <a:extLst>
              <a:ext uri="{FF2B5EF4-FFF2-40B4-BE49-F238E27FC236}">
                <a16:creationId xmlns:a16="http://schemas.microsoft.com/office/drawing/2014/main" id="{50F66897-9230-4D41-A6E9-7EE53CE10C28}"/>
              </a:ext>
            </a:extLst>
          </p:cNvPr>
          <p:cNvCxnSpPr>
            <a:cxnSpLocks/>
          </p:cNvCxnSpPr>
          <p:nvPr/>
        </p:nvCxnSpPr>
        <p:spPr>
          <a:xfrm flipV="1">
            <a:off x="4896061" y="4019461"/>
            <a:ext cx="0" cy="625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9F5238D-6E3F-4E6C-B30E-4DFE5235C789}"/>
              </a:ext>
            </a:extLst>
          </p:cNvPr>
          <p:cNvCxnSpPr/>
          <p:nvPr/>
        </p:nvCxnSpPr>
        <p:spPr>
          <a:xfrm>
            <a:off x="4896061" y="4645216"/>
            <a:ext cx="24649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19C73464-12C9-4B85-8C4E-4E1A2AB6A3D5}"/>
              </a:ext>
            </a:extLst>
          </p:cNvPr>
          <p:cNvSpPr/>
          <p:nvPr/>
        </p:nvSpPr>
        <p:spPr>
          <a:xfrm>
            <a:off x="5691048" y="4644610"/>
            <a:ext cx="795411" cy="307777"/>
          </a:xfrm>
          <a:prstGeom prst="rect">
            <a:avLst/>
          </a:prstGeom>
        </p:spPr>
        <p:txBody>
          <a:bodyPr wrap="none">
            <a:spAutoFit/>
          </a:bodyPr>
          <a:lstStyle/>
          <a:p>
            <a:pPr algn="ctr"/>
            <a:r>
              <a:rPr lang="en-AU" sz="1400" b="1" dirty="0">
                <a:latin typeface="Bell MT" panose="02020503060305020303" pitchFamily="18" charset="0"/>
              </a:rPr>
              <a:t>Time(t)</a:t>
            </a:r>
          </a:p>
        </p:txBody>
      </p:sp>
      <p:sp>
        <p:nvSpPr>
          <p:cNvPr id="54" name="Rectangle 53">
            <a:extLst>
              <a:ext uri="{FF2B5EF4-FFF2-40B4-BE49-F238E27FC236}">
                <a16:creationId xmlns:a16="http://schemas.microsoft.com/office/drawing/2014/main" id="{3B3A5500-4C14-46BE-884B-7AB683A3EF3F}"/>
              </a:ext>
            </a:extLst>
          </p:cNvPr>
          <p:cNvSpPr/>
          <p:nvPr/>
        </p:nvSpPr>
        <p:spPr>
          <a:xfrm>
            <a:off x="4573936" y="5071016"/>
            <a:ext cx="3193366" cy="102609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000" b="1" dirty="0">
              <a:solidFill>
                <a:schemeClr val="tx1"/>
              </a:solidFill>
              <a:latin typeface="Bell MT" panose="02020503060305020303" pitchFamily="18" charset="0"/>
            </a:endParaRPr>
          </a:p>
        </p:txBody>
      </p:sp>
      <p:cxnSp>
        <p:nvCxnSpPr>
          <p:cNvPr id="55" name="Straight Arrow Connector 54">
            <a:extLst>
              <a:ext uri="{FF2B5EF4-FFF2-40B4-BE49-F238E27FC236}">
                <a16:creationId xmlns:a16="http://schemas.microsoft.com/office/drawing/2014/main" id="{432B245C-A0EB-4789-AE9A-C0A4A90D807B}"/>
              </a:ext>
            </a:extLst>
          </p:cNvPr>
          <p:cNvCxnSpPr>
            <a:cxnSpLocks/>
          </p:cNvCxnSpPr>
          <p:nvPr/>
        </p:nvCxnSpPr>
        <p:spPr>
          <a:xfrm flipV="1">
            <a:off x="4910846" y="5180609"/>
            <a:ext cx="0" cy="625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546FE89-8AE9-410F-81F8-CD907219B5CD}"/>
              </a:ext>
            </a:extLst>
          </p:cNvPr>
          <p:cNvCxnSpPr/>
          <p:nvPr/>
        </p:nvCxnSpPr>
        <p:spPr>
          <a:xfrm>
            <a:off x="4910846" y="5806364"/>
            <a:ext cx="24649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4AD0482-6DA8-4608-97DE-23153BFFAFFF}"/>
              </a:ext>
            </a:extLst>
          </p:cNvPr>
          <p:cNvSpPr/>
          <p:nvPr/>
        </p:nvSpPr>
        <p:spPr>
          <a:xfrm>
            <a:off x="5705833" y="5805758"/>
            <a:ext cx="795411" cy="307777"/>
          </a:xfrm>
          <a:prstGeom prst="rect">
            <a:avLst/>
          </a:prstGeom>
        </p:spPr>
        <p:txBody>
          <a:bodyPr wrap="none">
            <a:spAutoFit/>
          </a:bodyPr>
          <a:lstStyle/>
          <a:p>
            <a:pPr algn="ctr"/>
            <a:r>
              <a:rPr lang="en-AU" sz="1400" b="1" dirty="0">
                <a:latin typeface="Bell MT" panose="02020503060305020303" pitchFamily="18" charset="0"/>
              </a:rPr>
              <a:t>Time(t)</a:t>
            </a:r>
          </a:p>
        </p:txBody>
      </p:sp>
      <p:sp>
        <p:nvSpPr>
          <p:cNvPr id="62" name="Rectangle 61">
            <a:extLst>
              <a:ext uri="{FF2B5EF4-FFF2-40B4-BE49-F238E27FC236}">
                <a16:creationId xmlns:a16="http://schemas.microsoft.com/office/drawing/2014/main" id="{4E705DA7-23B2-4062-8636-F0C8FF24FAFC}"/>
              </a:ext>
            </a:extLst>
          </p:cNvPr>
          <p:cNvSpPr/>
          <p:nvPr/>
        </p:nvSpPr>
        <p:spPr>
          <a:xfrm>
            <a:off x="5146513" y="1907823"/>
            <a:ext cx="1964000" cy="323165"/>
          </a:xfrm>
          <a:prstGeom prst="rect">
            <a:avLst/>
          </a:prstGeom>
        </p:spPr>
        <p:txBody>
          <a:bodyPr wrap="none">
            <a:spAutoFit/>
          </a:bodyPr>
          <a:lstStyle/>
          <a:p>
            <a:pPr algn="ctr"/>
            <a:r>
              <a:rPr lang="en-AU" sz="1500" b="1" dirty="0">
                <a:latin typeface="Times New Roman" panose="02020603050405020304" pitchFamily="18" charset="0"/>
                <a:cs typeface="Times New Roman" panose="02020603050405020304" pitchFamily="18" charset="0"/>
              </a:rPr>
              <a:t>1, 10, 5, 20, 0, 5, 8, 30 </a:t>
            </a:r>
          </a:p>
        </p:txBody>
      </p:sp>
      <p:sp>
        <p:nvSpPr>
          <p:cNvPr id="63" name="Rectangle 62">
            <a:extLst>
              <a:ext uri="{FF2B5EF4-FFF2-40B4-BE49-F238E27FC236}">
                <a16:creationId xmlns:a16="http://schemas.microsoft.com/office/drawing/2014/main" id="{A3D89C9C-2681-4D7A-8F29-CC6784BBD52B}"/>
              </a:ext>
            </a:extLst>
          </p:cNvPr>
          <p:cNvSpPr/>
          <p:nvPr/>
        </p:nvSpPr>
        <p:spPr>
          <a:xfrm>
            <a:off x="5146514" y="3042258"/>
            <a:ext cx="1963999" cy="323165"/>
          </a:xfrm>
          <a:prstGeom prst="rect">
            <a:avLst/>
          </a:prstGeom>
        </p:spPr>
        <p:txBody>
          <a:bodyPr wrap="none">
            <a:spAutoFit/>
          </a:bodyPr>
          <a:lstStyle/>
          <a:p>
            <a:pPr algn="ctr"/>
            <a:r>
              <a:rPr lang="en-AU" sz="1500" b="1" dirty="0">
                <a:latin typeface="Times New Roman" panose="02020603050405020304" pitchFamily="18" charset="0"/>
                <a:cs typeface="Times New Roman" panose="02020603050405020304" pitchFamily="18" charset="0"/>
              </a:rPr>
              <a:t>25, …, 5, …, 10, … 28</a:t>
            </a:r>
          </a:p>
        </p:txBody>
      </p:sp>
      <p:sp>
        <p:nvSpPr>
          <p:cNvPr id="64" name="Rectangle 63">
            <a:extLst>
              <a:ext uri="{FF2B5EF4-FFF2-40B4-BE49-F238E27FC236}">
                <a16:creationId xmlns:a16="http://schemas.microsoft.com/office/drawing/2014/main" id="{280C7513-1987-4337-BAEE-05E69EFC3568}"/>
              </a:ext>
            </a:extLst>
          </p:cNvPr>
          <p:cNvSpPr/>
          <p:nvPr/>
        </p:nvSpPr>
        <p:spPr>
          <a:xfrm>
            <a:off x="5146513" y="4227090"/>
            <a:ext cx="1963999" cy="323165"/>
          </a:xfrm>
          <a:prstGeom prst="rect">
            <a:avLst/>
          </a:prstGeom>
        </p:spPr>
        <p:txBody>
          <a:bodyPr wrap="none">
            <a:spAutoFit/>
          </a:bodyPr>
          <a:lstStyle/>
          <a:p>
            <a:pPr algn="ctr"/>
            <a:r>
              <a:rPr lang="en-AU" sz="1500" b="1" dirty="0">
                <a:latin typeface="Times New Roman" panose="02020603050405020304" pitchFamily="18" charset="0"/>
                <a:cs typeface="Times New Roman" panose="02020603050405020304" pitchFamily="18" charset="0"/>
              </a:rPr>
              <a:t>13, …, 19, …, 10, … 7</a:t>
            </a:r>
          </a:p>
        </p:txBody>
      </p:sp>
      <p:sp>
        <p:nvSpPr>
          <p:cNvPr id="65" name="Rectangle 64">
            <a:extLst>
              <a:ext uri="{FF2B5EF4-FFF2-40B4-BE49-F238E27FC236}">
                <a16:creationId xmlns:a16="http://schemas.microsoft.com/office/drawing/2014/main" id="{70D8A554-CBD5-43C2-9C44-7197CA838739}"/>
              </a:ext>
            </a:extLst>
          </p:cNvPr>
          <p:cNvSpPr/>
          <p:nvPr/>
        </p:nvSpPr>
        <p:spPr>
          <a:xfrm>
            <a:off x="5188619" y="5390173"/>
            <a:ext cx="1963999" cy="323165"/>
          </a:xfrm>
          <a:prstGeom prst="rect">
            <a:avLst/>
          </a:prstGeom>
        </p:spPr>
        <p:txBody>
          <a:bodyPr wrap="none">
            <a:spAutoFit/>
          </a:bodyPr>
          <a:lstStyle/>
          <a:p>
            <a:pPr algn="ctr"/>
            <a:r>
              <a:rPr lang="en-AU" sz="1500" b="1" dirty="0">
                <a:latin typeface="Times New Roman" panose="02020603050405020304" pitchFamily="18" charset="0"/>
                <a:cs typeface="Times New Roman" panose="02020603050405020304" pitchFamily="18" charset="0"/>
              </a:rPr>
              <a:t>3, …, 26, …, 12, … 18</a:t>
            </a:r>
          </a:p>
        </p:txBody>
      </p:sp>
      <p:cxnSp>
        <p:nvCxnSpPr>
          <p:cNvPr id="66" name="Straight Arrow Connector 65">
            <a:extLst>
              <a:ext uri="{FF2B5EF4-FFF2-40B4-BE49-F238E27FC236}">
                <a16:creationId xmlns:a16="http://schemas.microsoft.com/office/drawing/2014/main" id="{6B5D4CD5-E197-4F18-A05A-5894169129C3}"/>
              </a:ext>
            </a:extLst>
          </p:cNvPr>
          <p:cNvCxnSpPr/>
          <p:nvPr/>
        </p:nvCxnSpPr>
        <p:spPr>
          <a:xfrm>
            <a:off x="7904065" y="2069406"/>
            <a:ext cx="927652"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C599B67-F221-4AFD-B8E3-ADFAE3B37557}"/>
              </a:ext>
            </a:extLst>
          </p:cNvPr>
          <p:cNvCxnSpPr/>
          <p:nvPr/>
        </p:nvCxnSpPr>
        <p:spPr>
          <a:xfrm>
            <a:off x="7904065" y="3242681"/>
            <a:ext cx="927652"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8E71DA8-F1DC-4147-A0FE-96E50255F6FD}"/>
              </a:ext>
            </a:extLst>
          </p:cNvPr>
          <p:cNvCxnSpPr/>
          <p:nvPr/>
        </p:nvCxnSpPr>
        <p:spPr>
          <a:xfrm>
            <a:off x="7904065" y="4390117"/>
            <a:ext cx="927652"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32323AA-203F-4628-9A44-6C174F2A7CC3}"/>
              </a:ext>
            </a:extLst>
          </p:cNvPr>
          <p:cNvCxnSpPr/>
          <p:nvPr/>
        </p:nvCxnSpPr>
        <p:spPr>
          <a:xfrm>
            <a:off x="7904065" y="5612714"/>
            <a:ext cx="927652"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96A05948-F15E-4B85-94A3-AF2118F28E25}"/>
              </a:ext>
            </a:extLst>
          </p:cNvPr>
          <p:cNvSpPr/>
          <p:nvPr/>
        </p:nvSpPr>
        <p:spPr>
          <a:xfrm>
            <a:off x="8939094" y="2749310"/>
            <a:ext cx="3020677" cy="10260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000" b="1" dirty="0">
              <a:solidFill>
                <a:schemeClr val="tx1"/>
              </a:solidFill>
              <a:latin typeface="Bell MT" panose="02020503060305020303" pitchFamily="18" charset="0"/>
            </a:endParaRPr>
          </a:p>
        </p:txBody>
      </p:sp>
      <p:sp>
        <p:nvSpPr>
          <p:cNvPr id="76" name="Rectangle 75">
            <a:extLst>
              <a:ext uri="{FF2B5EF4-FFF2-40B4-BE49-F238E27FC236}">
                <a16:creationId xmlns:a16="http://schemas.microsoft.com/office/drawing/2014/main" id="{8B710C1D-0F52-4ED5-A3C2-7AC1831A3ED2}"/>
              </a:ext>
            </a:extLst>
          </p:cNvPr>
          <p:cNvSpPr/>
          <p:nvPr/>
        </p:nvSpPr>
        <p:spPr>
          <a:xfrm>
            <a:off x="8939094" y="3910163"/>
            <a:ext cx="3020677" cy="10260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000" b="1" dirty="0">
              <a:solidFill>
                <a:schemeClr val="tx1"/>
              </a:solidFill>
              <a:latin typeface="Bell MT" panose="02020503060305020303" pitchFamily="18" charset="0"/>
            </a:endParaRPr>
          </a:p>
        </p:txBody>
      </p:sp>
      <p:sp>
        <p:nvSpPr>
          <p:cNvPr id="77" name="Rectangle 76">
            <a:extLst>
              <a:ext uri="{FF2B5EF4-FFF2-40B4-BE49-F238E27FC236}">
                <a16:creationId xmlns:a16="http://schemas.microsoft.com/office/drawing/2014/main" id="{8E9E2AF2-BEA6-4CBE-A01B-589512E262E3}"/>
              </a:ext>
            </a:extLst>
          </p:cNvPr>
          <p:cNvSpPr/>
          <p:nvPr/>
        </p:nvSpPr>
        <p:spPr>
          <a:xfrm>
            <a:off x="8939094" y="5071016"/>
            <a:ext cx="3020677" cy="10260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000" b="1" dirty="0">
              <a:solidFill>
                <a:schemeClr val="tx1"/>
              </a:solidFill>
              <a:latin typeface="Bell MT" panose="02020503060305020303" pitchFamily="18" charset="0"/>
            </a:endParaRPr>
          </a:p>
        </p:txBody>
      </p:sp>
      <p:sp>
        <p:nvSpPr>
          <p:cNvPr id="78" name="Rectangle 77">
            <a:extLst>
              <a:ext uri="{FF2B5EF4-FFF2-40B4-BE49-F238E27FC236}">
                <a16:creationId xmlns:a16="http://schemas.microsoft.com/office/drawing/2014/main" id="{01EB2E24-AED9-4A55-9AFB-DBEDB14CC884}"/>
              </a:ext>
            </a:extLst>
          </p:cNvPr>
          <p:cNvSpPr/>
          <p:nvPr/>
        </p:nvSpPr>
        <p:spPr>
          <a:xfrm>
            <a:off x="8930193" y="1090155"/>
            <a:ext cx="3029578" cy="39261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Representation</a:t>
            </a:r>
          </a:p>
        </p:txBody>
      </p:sp>
      <p:sp>
        <p:nvSpPr>
          <p:cNvPr id="74" name="Rectangle 73">
            <a:extLst>
              <a:ext uri="{FF2B5EF4-FFF2-40B4-BE49-F238E27FC236}">
                <a16:creationId xmlns:a16="http://schemas.microsoft.com/office/drawing/2014/main" id="{DB412B01-DD63-4D05-A2C0-6C0DFA3D46C0}"/>
              </a:ext>
            </a:extLst>
          </p:cNvPr>
          <p:cNvSpPr/>
          <p:nvPr/>
        </p:nvSpPr>
        <p:spPr>
          <a:xfrm>
            <a:off x="8939094" y="1588457"/>
            <a:ext cx="3020677" cy="10260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3000" b="1" dirty="0">
              <a:solidFill>
                <a:schemeClr val="tx1"/>
              </a:solidFill>
              <a:latin typeface="Bell MT" panose="02020503060305020303" pitchFamily="18" charset="0"/>
            </a:endParaRPr>
          </a:p>
        </p:txBody>
      </p:sp>
      <p:cxnSp>
        <p:nvCxnSpPr>
          <p:cNvPr id="79" name="Straight Arrow Connector 78">
            <a:extLst>
              <a:ext uri="{FF2B5EF4-FFF2-40B4-BE49-F238E27FC236}">
                <a16:creationId xmlns:a16="http://schemas.microsoft.com/office/drawing/2014/main" id="{C86A3B97-7D9A-46AE-9261-53CA59B76139}"/>
              </a:ext>
            </a:extLst>
          </p:cNvPr>
          <p:cNvCxnSpPr>
            <a:cxnSpLocks/>
          </p:cNvCxnSpPr>
          <p:nvPr/>
        </p:nvCxnSpPr>
        <p:spPr>
          <a:xfrm flipV="1">
            <a:off x="9211208" y="1836231"/>
            <a:ext cx="0" cy="625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AF53B0BC-C0F4-4639-931B-6002520AD58E}"/>
              </a:ext>
            </a:extLst>
          </p:cNvPr>
          <p:cNvSpPr/>
          <p:nvPr/>
        </p:nvSpPr>
        <p:spPr>
          <a:xfrm>
            <a:off x="9602115" y="1531139"/>
            <a:ext cx="1683089" cy="369332"/>
          </a:xfrm>
          <a:prstGeom prst="rect">
            <a:avLst/>
          </a:prstGeom>
        </p:spPr>
        <p:txBody>
          <a:bodyPr wrap="none">
            <a:spAutoFit/>
          </a:bodyPr>
          <a:lstStyle/>
          <a:p>
            <a:r>
              <a:rPr lang="en-AU" b="1" dirty="0">
                <a:latin typeface="Bell MT" panose="02020503060305020303" pitchFamily="18" charset="0"/>
              </a:rPr>
              <a:t>Bag of Worlds</a:t>
            </a:r>
            <a:endParaRPr lang="en-AU" dirty="0"/>
          </a:p>
        </p:txBody>
      </p:sp>
      <p:sp>
        <p:nvSpPr>
          <p:cNvPr id="82" name="Rectangle 81">
            <a:extLst>
              <a:ext uri="{FF2B5EF4-FFF2-40B4-BE49-F238E27FC236}">
                <a16:creationId xmlns:a16="http://schemas.microsoft.com/office/drawing/2014/main" id="{9E4FC759-F9A5-4BEB-A9D3-15A5E30F7083}"/>
              </a:ext>
            </a:extLst>
          </p:cNvPr>
          <p:cNvSpPr/>
          <p:nvPr/>
        </p:nvSpPr>
        <p:spPr>
          <a:xfrm>
            <a:off x="9474936" y="1943100"/>
            <a:ext cx="118793" cy="518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Rectangle 82">
            <a:extLst>
              <a:ext uri="{FF2B5EF4-FFF2-40B4-BE49-F238E27FC236}">
                <a16:creationId xmlns:a16="http://schemas.microsoft.com/office/drawing/2014/main" id="{EC366164-B276-4E8D-BE6C-14F4384D1105}"/>
              </a:ext>
            </a:extLst>
          </p:cNvPr>
          <p:cNvSpPr/>
          <p:nvPr/>
        </p:nvSpPr>
        <p:spPr>
          <a:xfrm>
            <a:off x="9825062" y="2257424"/>
            <a:ext cx="118793" cy="204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a:extLst>
              <a:ext uri="{FF2B5EF4-FFF2-40B4-BE49-F238E27FC236}">
                <a16:creationId xmlns:a16="http://schemas.microsoft.com/office/drawing/2014/main" id="{4A4648DA-3B78-48FA-B383-5160BDB13E5C}"/>
              </a:ext>
            </a:extLst>
          </p:cNvPr>
          <p:cNvSpPr/>
          <p:nvPr/>
        </p:nvSpPr>
        <p:spPr>
          <a:xfrm>
            <a:off x="10175188" y="2006159"/>
            <a:ext cx="118793" cy="455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a:extLst>
              <a:ext uri="{FF2B5EF4-FFF2-40B4-BE49-F238E27FC236}">
                <a16:creationId xmlns:a16="http://schemas.microsoft.com/office/drawing/2014/main" id="{3F5D5989-C796-4360-929B-B53A8F209879}"/>
              </a:ext>
            </a:extLst>
          </p:cNvPr>
          <p:cNvSpPr/>
          <p:nvPr/>
        </p:nvSpPr>
        <p:spPr>
          <a:xfrm>
            <a:off x="10525314" y="2086408"/>
            <a:ext cx="118793" cy="375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a:extLst>
              <a:ext uri="{FF2B5EF4-FFF2-40B4-BE49-F238E27FC236}">
                <a16:creationId xmlns:a16="http://schemas.microsoft.com/office/drawing/2014/main" id="{C24036F6-63E6-4FB4-8A7C-92002BC778D4}"/>
              </a:ext>
            </a:extLst>
          </p:cNvPr>
          <p:cNvSpPr/>
          <p:nvPr/>
        </p:nvSpPr>
        <p:spPr>
          <a:xfrm>
            <a:off x="10875440" y="1938596"/>
            <a:ext cx="118793" cy="523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a:extLst>
              <a:ext uri="{FF2B5EF4-FFF2-40B4-BE49-F238E27FC236}">
                <a16:creationId xmlns:a16="http://schemas.microsoft.com/office/drawing/2014/main" id="{41E74DB9-990A-494C-811C-A648F8133E20}"/>
              </a:ext>
            </a:extLst>
          </p:cNvPr>
          <p:cNvSpPr/>
          <p:nvPr/>
        </p:nvSpPr>
        <p:spPr>
          <a:xfrm>
            <a:off x="11225566" y="2257424"/>
            <a:ext cx="118793" cy="204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2" name="Straight Arrow Connector 131">
            <a:extLst>
              <a:ext uri="{FF2B5EF4-FFF2-40B4-BE49-F238E27FC236}">
                <a16:creationId xmlns:a16="http://schemas.microsoft.com/office/drawing/2014/main" id="{D37331AF-704F-44B1-B5EB-F82DC8580EF7}"/>
              </a:ext>
            </a:extLst>
          </p:cNvPr>
          <p:cNvCxnSpPr>
            <a:cxnSpLocks/>
          </p:cNvCxnSpPr>
          <p:nvPr/>
        </p:nvCxnSpPr>
        <p:spPr>
          <a:xfrm flipV="1">
            <a:off x="9211208" y="3035165"/>
            <a:ext cx="0" cy="625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7DA61383-1FB9-4036-94F5-AD79128C2029}"/>
              </a:ext>
            </a:extLst>
          </p:cNvPr>
          <p:cNvSpPr/>
          <p:nvPr/>
        </p:nvSpPr>
        <p:spPr>
          <a:xfrm>
            <a:off x="9602115" y="2730073"/>
            <a:ext cx="1683089" cy="369332"/>
          </a:xfrm>
          <a:prstGeom prst="rect">
            <a:avLst/>
          </a:prstGeom>
        </p:spPr>
        <p:txBody>
          <a:bodyPr wrap="none">
            <a:spAutoFit/>
          </a:bodyPr>
          <a:lstStyle/>
          <a:p>
            <a:r>
              <a:rPr lang="en-AU" b="1" dirty="0">
                <a:latin typeface="Bell MT" panose="02020503060305020303" pitchFamily="18" charset="0"/>
              </a:rPr>
              <a:t>Bag of Worlds</a:t>
            </a:r>
            <a:endParaRPr lang="en-AU" dirty="0"/>
          </a:p>
        </p:txBody>
      </p:sp>
      <p:sp>
        <p:nvSpPr>
          <p:cNvPr id="135" name="Rectangle 134">
            <a:extLst>
              <a:ext uri="{FF2B5EF4-FFF2-40B4-BE49-F238E27FC236}">
                <a16:creationId xmlns:a16="http://schemas.microsoft.com/office/drawing/2014/main" id="{08B13881-7418-4C8B-A10F-FABDD49CA5EB}"/>
              </a:ext>
            </a:extLst>
          </p:cNvPr>
          <p:cNvSpPr/>
          <p:nvPr/>
        </p:nvSpPr>
        <p:spPr>
          <a:xfrm>
            <a:off x="9474936" y="3142034"/>
            <a:ext cx="118793" cy="518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6" name="Rectangle 135">
            <a:extLst>
              <a:ext uri="{FF2B5EF4-FFF2-40B4-BE49-F238E27FC236}">
                <a16:creationId xmlns:a16="http://schemas.microsoft.com/office/drawing/2014/main" id="{83108921-EB52-4C72-83A7-BEB4CA7CB4A0}"/>
              </a:ext>
            </a:extLst>
          </p:cNvPr>
          <p:cNvSpPr/>
          <p:nvPr/>
        </p:nvSpPr>
        <p:spPr>
          <a:xfrm>
            <a:off x="9825062" y="3456358"/>
            <a:ext cx="118793" cy="204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Rectangle 136">
            <a:extLst>
              <a:ext uri="{FF2B5EF4-FFF2-40B4-BE49-F238E27FC236}">
                <a16:creationId xmlns:a16="http://schemas.microsoft.com/office/drawing/2014/main" id="{4C30FCD5-84CD-4143-94D8-7F778D3C5416}"/>
              </a:ext>
            </a:extLst>
          </p:cNvPr>
          <p:cNvSpPr/>
          <p:nvPr/>
        </p:nvSpPr>
        <p:spPr>
          <a:xfrm>
            <a:off x="10175188" y="3205093"/>
            <a:ext cx="118793" cy="455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Rectangle 137">
            <a:extLst>
              <a:ext uri="{FF2B5EF4-FFF2-40B4-BE49-F238E27FC236}">
                <a16:creationId xmlns:a16="http://schemas.microsoft.com/office/drawing/2014/main" id="{AA546CE9-A3CB-4F75-B59B-F0E317877B22}"/>
              </a:ext>
            </a:extLst>
          </p:cNvPr>
          <p:cNvSpPr/>
          <p:nvPr/>
        </p:nvSpPr>
        <p:spPr>
          <a:xfrm>
            <a:off x="10525314" y="3285342"/>
            <a:ext cx="118793" cy="375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Rectangle 138">
            <a:extLst>
              <a:ext uri="{FF2B5EF4-FFF2-40B4-BE49-F238E27FC236}">
                <a16:creationId xmlns:a16="http://schemas.microsoft.com/office/drawing/2014/main" id="{F93F3F7F-C142-4B04-9A43-E99701266619}"/>
              </a:ext>
            </a:extLst>
          </p:cNvPr>
          <p:cNvSpPr/>
          <p:nvPr/>
        </p:nvSpPr>
        <p:spPr>
          <a:xfrm>
            <a:off x="10875440" y="3137530"/>
            <a:ext cx="118793" cy="523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Rectangle 139">
            <a:extLst>
              <a:ext uri="{FF2B5EF4-FFF2-40B4-BE49-F238E27FC236}">
                <a16:creationId xmlns:a16="http://schemas.microsoft.com/office/drawing/2014/main" id="{2DCED5A8-0CD6-4BC1-8B4B-D0309A538302}"/>
              </a:ext>
            </a:extLst>
          </p:cNvPr>
          <p:cNvSpPr/>
          <p:nvPr/>
        </p:nvSpPr>
        <p:spPr>
          <a:xfrm>
            <a:off x="11225566" y="3456358"/>
            <a:ext cx="118793" cy="204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1" name="Straight Arrow Connector 140">
            <a:extLst>
              <a:ext uri="{FF2B5EF4-FFF2-40B4-BE49-F238E27FC236}">
                <a16:creationId xmlns:a16="http://schemas.microsoft.com/office/drawing/2014/main" id="{C2D0DB95-B1D6-44D6-B547-8EABF9F37117}"/>
              </a:ext>
            </a:extLst>
          </p:cNvPr>
          <p:cNvCxnSpPr>
            <a:cxnSpLocks/>
          </p:cNvCxnSpPr>
          <p:nvPr/>
        </p:nvCxnSpPr>
        <p:spPr>
          <a:xfrm flipV="1">
            <a:off x="9211208" y="4220189"/>
            <a:ext cx="0" cy="625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EC58D88E-4377-49FE-BD01-FCD4C36509B1}"/>
              </a:ext>
            </a:extLst>
          </p:cNvPr>
          <p:cNvSpPr/>
          <p:nvPr/>
        </p:nvSpPr>
        <p:spPr>
          <a:xfrm>
            <a:off x="9602115" y="3915097"/>
            <a:ext cx="1683089" cy="369332"/>
          </a:xfrm>
          <a:prstGeom prst="rect">
            <a:avLst/>
          </a:prstGeom>
        </p:spPr>
        <p:txBody>
          <a:bodyPr wrap="none">
            <a:spAutoFit/>
          </a:bodyPr>
          <a:lstStyle/>
          <a:p>
            <a:r>
              <a:rPr lang="en-AU" b="1" dirty="0">
                <a:latin typeface="Bell MT" panose="02020503060305020303" pitchFamily="18" charset="0"/>
              </a:rPr>
              <a:t>Bag of Worlds</a:t>
            </a:r>
            <a:endParaRPr lang="en-AU" dirty="0"/>
          </a:p>
        </p:txBody>
      </p:sp>
      <p:sp>
        <p:nvSpPr>
          <p:cNvPr id="144" name="Rectangle 143">
            <a:extLst>
              <a:ext uri="{FF2B5EF4-FFF2-40B4-BE49-F238E27FC236}">
                <a16:creationId xmlns:a16="http://schemas.microsoft.com/office/drawing/2014/main" id="{971888E0-193E-4808-8D34-6F1FFBAF878B}"/>
              </a:ext>
            </a:extLst>
          </p:cNvPr>
          <p:cNvSpPr/>
          <p:nvPr/>
        </p:nvSpPr>
        <p:spPr>
          <a:xfrm>
            <a:off x="9474936" y="4327058"/>
            <a:ext cx="118793" cy="518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Rectangle 144">
            <a:extLst>
              <a:ext uri="{FF2B5EF4-FFF2-40B4-BE49-F238E27FC236}">
                <a16:creationId xmlns:a16="http://schemas.microsoft.com/office/drawing/2014/main" id="{26A830A7-740C-4486-B499-593C3951CCF8}"/>
              </a:ext>
            </a:extLst>
          </p:cNvPr>
          <p:cNvSpPr/>
          <p:nvPr/>
        </p:nvSpPr>
        <p:spPr>
          <a:xfrm>
            <a:off x="9825062" y="4641382"/>
            <a:ext cx="118793" cy="204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Rectangle 145">
            <a:extLst>
              <a:ext uri="{FF2B5EF4-FFF2-40B4-BE49-F238E27FC236}">
                <a16:creationId xmlns:a16="http://schemas.microsoft.com/office/drawing/2014/main" id="{C2569D84-F48B-47FB-B204-EF05B2614E47}"/>
              </a:ext>
            </a:extLst>
          </p:cNvPr>
          <p:cNvSpPr/>
          <p:nvPr/>
        </p:nvSpPr>
        <p:spPr>
          <a:xfrm>
            <a:off x="10175188" y="4390117"/>
            <a:ext cx="118793" cy="455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Rectangle 146">
            <a:extLst>
              <a:ext uri="{FF2B5EF4-FFF2-40B4-BE49-F238E27FC236}">
                <a16:creationId xmlns:a16="http://schemas.microsoft.com/office/drawing/2014/main" id="{340B9E7E-DBBA-419C-B2F9-9886F28598F0}"/>
              </a:ext>
            </a:extLst>
          </p:cNvPr>
          <p:cNvSpPr/>
          <p:nvPr/>
        </p:nvSpPr>
        <p:spPr>
          <a:xfrm>
            <a:off x="10525314" y="4470366"/>
            <a:ext cx="118793" cy="375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Rectangle 147">
            <a:extLst>
              <a:ext uri="{FF2B5EF4-FFF2-40B4-BE49-F238E27FC236}">
                <a16:creationId xmlns:a16="http://schemas.microsoft.com/office/drawing/2014/main" id="{A1D5FBB2-263D-48FB-B813-9566D11D4B3F}"/>
              </a:ext>
            </a:extLst>
          </p:cNvPr>
          <p:cNvSpPr/>
          <p:nvPr/>
        </p:nvSpPr>
        <p:spPr>
          <a:xfrm>
            <a:off x="10875440" y="4322554"/>
            <a:ext cx="118793" cy="523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Rectangle 148">
            <a:extLst>
              <a:ext uri="{FF2B5EF4-FFF2-40B4-BE49-F238E27FC236}">
                <a16:creationId xmlns:a16="http://schemas.microsoft.com/office/drawing/2014/main" id="{5413720D-3467-4A40-B51D-73159DBC8D9A}"/>
              </a:ext>
            </a:extLst>
          </p:cNvPr>
          <p:cNvSpPr/>
          <p:nvPr/>
        </p:nvSpPr>
        <p:spPr>
          <a:xfrm>
            <a:off x="11225566" y="4641382"/>
            <a:ext cx="118793" cy="204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0" name="Straight Arrow Connector 149">
            <a:extLst>
              <a:ext uri="{FF2B5EF4-FFF2-40B4-BE49-F238E27FC236}">
                <a16:creationId xmlns:a16="http://schemas.microsoft.com/office/drawing/2014/main" id="{F1E9165E-0EDD-408A-A173-F8F12A98EC05}"/>
              </a:ext>
            </a:extLst>
          </p:cNvPr>
          <p:cNvCxnSpPr>
            <a:cxnSpLocks/>
          </p:cNvCxnSpPr>
          <p:nvPr/>
        </p:nvCxnSpPr>
        <p:spPr>
          <a:xfrm flipV="1">
            <a:off x="9211208" y="5345022"/>
            <a:ext cx="0" cy="6257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DB5D7CF1-70F6-4734-880A-861846CAB1B5}"/>
              </a:ext>
            </a:extLst>
          </p:cNvPr>
          <p:cNvSpPr/>
          <p:nvPr/>
        </p:nvSpPr>
        <p:spPr>
          <a:xfrm>
            <a:off x="9602115" y="5039930"/>
            <a:ext cx="1683089" cy="369332"/>
          </a:xfrm>
          <a:prstGeom prst="rect">
            <a:avLst/>
          </a:prstGeom>
        </p:spPr>
        <p:txBody>
          <a:bodyPr wrap="none">
            <a:spAutoFit/>
          </a:bodyPr>
          <a:lstStyle/>
          <a:p>
            <a:r>
              <a:rPr lang="en-AU" b="1" dirty="0">
                <a:latin typeface="Bell MT" panose="02020503060305020303" pitchFamily="18" charset="0"/>
              </a:rPr>
              <a:t>Bag of Worlds</a:t>
            </a:r>
            <a:endParaRPr lang="en-AU" dirty="0"/>
          </a:p>
        </p:txBody>
      </p:sp>
      <p:sp>
        <p:nvSpPr>
          <p:cNvPr id="153" name="Rectangle 152">
            <a:extLst>
              <a:ext uri="{FF2B5EF4-FFF2-40B4-BE49-F238E27FC236}">
                <a16:creationId xmlns:a16="http://schemas.microsoft.com/office/drawing/2014/main" id="{10C582CC-E38A-44B7-B7C5-A5C728C6C582}"/>
              </a:ext>
            </a:extLst>
          </p:cNvPr>
          <p:cNvSpPr/>
          <p:nvPr/>
        </p:nvSpPr>
        <p:spPr>
          <a:xfrm>
            <a:off x="9474936" y="5451891"/>
            <a:ext cx="118793" cy="518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Rectangle 153">
            <a:extLst>
              <a:ext uri="{FF2B5EF4-FFF2-40B4-BE49-F238E27FC236}">
                <a16:creationId xmlns:a16="http://schemas.microsoft.com/office/drawing/2014/main" id="{719BF4AB-9181-4785-871D-CE3CB0EE0AB3}"/>
              </a:ext>
            </a:extLst>
          </p:cNvPr>
          <p:cNvSpPr/>
          <p:nvPr/>
        </p:nvSpPr>
        <p:spPr>
          <a:xfrm>
            <a:off x="9825062" y="5766215"/>
            <a:ext cx="118793" cy="204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Rectangle 154">
            <a:extLst>
              <a:ext uri="{FF2B5EF4-FFF2-40B4-BE49-F238E27FC236}">
                <a16:creationId xmlns:a16="http://schemas.microsoft.com/office/drawing/2014/main" id="{25AAAFFA-071F-483B-80B3-420FE07B2743}"/>
              </a:ext>
            </a:extLst>
          </p:cNvPr>
          <p:cNvSpPr/>
          <p:nvPr/>
        </p:nvSpPr>
        <p:spPr>
          <a:xfrm>
            <a:off x="10175188" y="5514950"/>
            <a:ext cx="118793" cy="455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Rectangle 155">
            <a:extLst>
              <a:ext uri="{FF2B5EF4-FFF2-40B4-BE49-F238E27FC236}">
                <a16:creationId xmlns:a16="http://schemas.microsoft.com/office/drawing/2014/main" id="{FC9ED545-4E0D-496B-9F89-EAE6798E92AC}"/>
              </a:ext>
            </a:extLst>
          </p:cNvPr>
          <p:cNvSpPr/>
          <p:nvPr/>
        </p:nvSpPr>
        <p:spPr>
          <a:xfrm>
            <a:off x="10525314" y="5595199"/>
            <a:ext cx="118793" cy="375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7" name="Rectangle 156">
            <a:extLst>
              <a:ext uri="{FF2B5EF4-FFF2-40B4-BE49-F238E27FC236}">
                <a16:creationId xmlns:a16="http://schemas.microsoft.com/office/drawing/2014/main" id="{72063D6E-A08D-4BA4-84D2-DB7A5D3E78C0}"/>
              </a:ext>
            </a:extLst>
          </p:cNvPr>
          <p:cNvSpPr/>
          <p:nvPr/>
        </p:nvSpPr>
        <p:spPr>
          <a:xfrm>
            <a:off x="10875440" y="5447387"/>
            <a:ext cx="118793" cy="523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8" name="Rectangle 157">
            <a:extLst>
              <a:ext uri="{FF2B5EF4-FFF2-40B4-BE49-F238E27FC236}">
                <a16:creationId xmlns:a16="http://schemas.microsoft.com/office/drawing/2014/main" id="{B44B8210-B914-4A93-9480-007474208D4E}"/>
              </a:ext>
            </a:extLst>
          </p:cNvPr>
          <p:cNvSpPr/>
          <p:nvPr/>
        </p:nvSpPr>
        <p:spPr>
          <a:xfrm>
            <a:off x="11225566" y="5766215"/>
            <a:ext cx="118793" cy="204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0" name="Straight Arrow Connector 79">
            <a:extLst>
              <a:ext uri="{FF2B5EF4-FFF2-40B4-BE49-F238E27FC236}">
                <a16:creationId xmlns:a16="http://schemas.microsoft.com/office/drawing/2014/main" id="{10828998-3C79-47F7-93A7-651F8723B1C8}"/>
              </a:ext>
            </a:extLst>
          </p:cNvPr>
          <p:cNvCxnSpPr/>
          <p:nvPr/>
        </p:nvCxnSpPr>
        <p:spPr>
          <a:xfrm>
            <a:off x="9211208" y="2461986"/>
            <a:ext cx="24649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DEA1713-45A0-4B86-9FC7-B68F2DA4E50F}"/>
              </a:ext>
            </a:extLst>
          </p:cNvPr>
          <p:cNvCxnSpPr/>
          <p:nvPr/>
        </p:nvCxnSpPr>
        <p:spPr>
          <a:xfrm>
            <a:off x="9211208" y="3660920"/>
            <a:ext cx="24649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936C9E3C-DAAE-4129-8E43-098AA744DABA}"/>
              </a:ext>
            </a:extLst>
          </p:cNvPr>
          <p:cNvCxnSpPr/>
          <p:nvPr/>
        </p:nvCxnSpPr>
        <p:spPr>
          <a:xfrm>
            <a:off x="9211208" y="4845944"/>
            <a:ext cx="24649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99D953C3-ABB5-4D8C-9CD0-F6FD45A60337}"/>
              </a:ext>
            </a:extLst>
          </p:cNvPr>
          <p:cNvCxnSpPr/>
          <p:nvPr/>
        </p:nvCxnSpPr>
        <p:spPr>
          <a:xfrm>
            <a:off x="9211208" y="5970777"/>
            <a:ext cx="24649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7" name="Shape 378">
            <a:extLst>
              <a:ext uri="{FF2B5EF4-FFF2-40B4-BE49-F238E27FC236}">
                <a16:creationId xmlns:a16="http://schemas.microsoft.com/office/drawing/2014/main" id="{F84DD020-5C8B-49C9-8B7A-AC5EA86BA806}"/>
              </a:ext>
            </a:extLst>
          </p:cNvPr>
          <p:cNvPicPr preferRelativeResize="0"/>
          <p:nvPr/>
        </p:nvPicPr>
        <p:blipFill>
          <a:blip r:embed="rId4">
            <a:alphaModFix/>
          </a:blip>
          <a:stretch>
            <a:fillRect/>
          </a:stretch>
        </p:blipFill>
        <p:spPr>
          <a:xfrm>
            <a:off x="11150600" y="1"/>
            <a:ext cx="1041400" cy="1026942"/>
          </a:xfrm>
          <a:prstGeom prst="rect">
            <a:avLst/>
          </a:prstGeom>
          <a:noFill/>
          <a:ln>
            <a:noFill/>
          </a:ln>
        </p:spPr>
      </p:pic>
    </p:spTree>
    <p:extLst>
      <p:ext uri="{BB962C8B-B14F-4D97-AF65-F5344CB8AC3E}">
        <p14:creationId xmlns:p14="http://schemas.microsoft.com/office/powerpoint/2010/main" val="2429629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29161A75-5C06-4521-A76D-F5802A453E80}"/>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Collection Phase</a:t>
            </a:r>
          </a:p>
        </p:txBody>
      </p:sp>
      <p:cxnSp>
        <p:nvCxnSpPr>
          <p:cNvPr id="16" name="Straight Arrow Connector 15">
            <a:extLst>
              <a:ext uri="{FF2B5EF4-FFF2-40B4-BE49-F238E27FC236}">
                <a16:creationId xmlns:a16="http://schemas.microsoft.com/office/drawing/2014/main" id="{D76F6315-E7EE-4343-88C0-5945A5079B2D}"/>
              </a:ext>
            </a:extLst>
          </p:cNvPr>
          <p:cNvCxnSpPr>
            <a:cxnSpLocks/>
          </p:cNvCxnSpPr>
          <p:nvPr/>
        </p:nvCxnSpPr>
        <p:spPr>
          <a:xfrm flipV="1">
            <a:off x="3541183" y="2069406"/>
            <a:ext cx="927652" cy="545144"/>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866444F-730E-43F0-B22C-D93E94090B26}"/>
              </a:ext>
            </a:extLst>
          </p:cNvPr>
          <p:cNvCxnSpPr/>
          <p:nvPr/>
        </p:nvCxnSpPr>
        <p:spPr>
          <a:xfrm>
            <a:off x="3541183" y="3242681"/>
            <a:ext cx="927652"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59D4405-31E7-46AD-9680-62049F7C4512}"/>
              </a:ext>
            </a:extLst>
          </p:cNvPr>
          <p:cNvCxnSpPr>
            <a:cxnSpLocks/>
          </p:cNvCxnSpPr>
          <p:nvPr/>
        </p:nvCxnSpPr>
        <p:spPr>
          <a:xfrm>
            <a:off x="3541183" y="3910163"/>
            <a:ext cx="927652" cy="479954"/>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F49C794-5E82-42F8-B4FB-D2F40009BECD}"/>
              </a:ext>
            </a:extLst>
          </p:cNvPr>
          <p:cNvCxnSpPr>
            <a:cxnSpLocks/>
          </p:cNvCxnSpPr>
          <p:nvPr/>
        </p:nvCxnSpPr>
        <p:spPr>
          <a:xfrm>
            <a:off x="3541183" y="4390117"/>
            <a:ext cx="927652" cy="1222597"/>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8A714D34-D8F8-4B4D-8650-CCE1F8B0EAC0}"/>
              </a:ext>
            </a:extLst>
          </p:cNvPr>
          <p:cNvSpPr/>
          <p:nvPr/>
        </p:nvSpPr>
        <p:spPr>
          <a:xfrm>
            <a:off x="271569" y="2749310"/>
            <a:ext cx="3193366" cy="10260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GPS + Time</a:t>
            </a:r>
          </a:p>
        </p:txBody>
      </p:sp>
      <p:sp>
        <p:nvSpPr>
          <p:cNvPr id="35" name="Rectangle 34">
            <a:extLst>
              <a:ext uri="{FF2B5EF4-FFF2-40B4-BE49-F238E27FC236}">
                <a16:creationId xmlns:a16="http://schemas.microsoft.com/office/drawing/2014/main" id="{A15232F1-EB9F-4019-B119-DD0F5F861C8F}"/>
              </a:ext>
            </a:extLst>
          </p:cNvPr>
          <p:cNvSpPr/>
          <p:nvPr/>
        </p:nvSpPr>
        <p:spPr>
          <a:xfrm>
            <a:off x="271569" y="1107447"/>
            <a:ext cx="3193366" cy="39261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Raw Features</a:t>
            </a:r>
          </a:p>
        </p:txBody>
      </p:sp>
      <p:sp>
        <p:nvSpPr>
          <p:cNvPr id="36" name="Rectangle 35">
            <a:extLst>
              <a:ext uri="{FF2B5EF4-FFF2-40B4-BE49-F238E27FC236}">
                <a16:creationId xmlns:a16="http://schemas.microsoft.com/office/drawing/2014/main" id="{580D2EA8-9667-4B58-A8BA-062F7B901BDF}"/>
              </a:ext>
            </a:extLst>
          </p:cNvPr>
          <p:cNvSpPr/>
          <p:nvPr/>
        </p:nvSpPr>
        <p:spPr>
          <a:xfrm>
            <a:off x="4573936" y="1103093"/>
            <a:ext cx="3193366" cy="39261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Augmented Data</a:t>
            </a:r>
          </a:p>
        </p:txBody>
      </p:sp>
      <p:cxnSp>
        <p:nvCxnSpPr>
          <p:cNvPr id="66" name="Straight Arrow Connector 65">
            <a:extLst>
              <a:ext uri="{FF2B5EF4-FFF2-40B4-BE49-F238E27FC236}">
                <a16:creationId xmlns:a16="http://schemas.microsoft.com/office/drawing/2014/main" id="{6B5D4CD5-E197-4F18-A05A-5894169129C3}"/>
              </a:ext>
            </a:extLst>
          </p:cNvPr>
          <p:cNvCxnSpPr/>
          <p:nvPr/>
        </p:nvCxnSpPr>
        <p:spPr>
          <a:xfrm>
            <a:off x="7904065" y="2069406"/>
            <a:ext cx="927652"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C599B67-F221-4AFD-B8E3-ADFAE3B37557}"/>
              </a:ext>
            </a:extLst>
          </p:cNvPr>
          <p:cNvCxnSpPr/>
          <p:nvPr/>
        </p:nvCxnSpPr>
        <p:spPr>
          <a:xfrm>
            <a:off x="7904065" y="3242681"/>
            <a:ext cx="927652"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8E71DA8-F1DC-4147-A0FE-96E50255F6FD}"/>
              </a:ext>
            </a:extLst>
          </p:cNvPr>
          <p:cNvCxnSpPr/>
          <p:nvPr/>
        </p:nvCxnSpPr>
        <p:spPr>
          <a:xfrm>
            <a:off x="7904065" y="4390117"/>
            <a:ext cx="927652"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32323AA-203F-4628-9A44-6C174F2A7CC3}"/>
              </a:ext>
            </a:extLst>
          </p:cNvPr>
          <p:cNvCxnSpPr/>
          <p:nvPr/>
        </p:nvCxnSpPr>
        <p:spPr>
          <a:xfrm>
            <a:off x="7904065" y="5612714"/>
            <a:ext cx="927652" cy="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96A05948-F15E-4B85-94A3-AF2118F28E25}"/>
              </a:ext>
            </a:extLst>
          </p:cNvPr>
          <p:cNvSpPr/>
          <p:nvPr/>
        </p:nvSpPr>
        <p:spPr>
          <a:xfrm>
            <a:off x="8939094" y="2749310"/>
            <a:ext cx="3020677" cy="10260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19.9º</a:t>
            </a:r>
            <a:r>
              <a:rPr lang="en-AU" sz="2300" b="1" dirty="0">
                <a:solidFill>
                  <a:schemeClr val="tx1"/>
                </a:solidFill>
                <a:latin typeface="Bell MT" panose="02020503060305020303" pitchFamily="18" charset="0"/>
              </a:rPr>
              <a:t>C</a:t>
            </a:r>
          </a:p>
        </p:txBody>
      </p:sp>
      <p:sp>
        <p:nvSpPr>
          <p:cNvPr id="76" name="Rectangle 75">
            <a:extLst>
              <a:ext uri="{FF2B5EF4-FFF2-40B4-BE49-F238E27FC236}">
                <a16:creationId xmlns:a16="http://schemas.microsoft.com/office/drawing/2014/main" id="{8B710C1D-0F52-4ED5-A3C2-7AC1831A3ED2}"/>
              </a:ext>
            </a:extLst>
          </p:cNvPr>
          <p:cNvSpPr/>
          <p:nvPr/>
        </p:nvSpPr>
        <p:spPr>
          <a:xfrm>
            <a:off x="8939094" y="3910163"/>
            <a:ext cx="3020677" cy="10260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‘Street’</a:t>
            </a:r>
          </a:p>
          <a:p>
            <a:pPr algn="ctr"/>
            <a:r>
              <a:rPr lang="en-AU" sz="3000" b="1" dirty="0">
                <a:solidFill>
                  <a:schemeClr val="tx1"/>
                </a:solidFill>
                <a:latin typeface="Bell MT" panose="02020503060305020303" pitchFamily="18" charset="0"/>
              </a:rPr>
              <a:t>‘Voice’</a:t>
            </a:r>
          </a:p>
        </p:txBody>
      </p:sp>
      <p:sp>
        <p:nvSpPr>
          <p:cNvPr id="77" name="Rectangle 76">
            <a:extLst>
              <a:ext uri="{FF2B5EF4-FFF2-40B4-BE49-F238E27FC236}">
                <a16:creationId xmlns:a16="http://schemas.microsoft.com/office/drawing/2014/main" id="{8E9E2AF2-BEA6-4CBE-A01B-589512E262E3}"/>
              </a:ext>
            </a:extLst>
          </p:cNvPr>
          <p:cNvSpPr/>
          <p:nvPr/>
        </p:nvSpPr>
        <p:spPr>
          <a:xfrm>
            <a:off x="8939094" y="5071016"/>
            <a:ext cx="3020677" cy="10260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‘First Quarter’</a:t>
            </a:r>
          </a:p>
        </p:txBody>
      </p:sp>
      <p:sp>
        <p:nvSpPr>
          <p:cNvPr id="78" name="Rectangle 77">
            <a:extLst>
              <a:ext uri="{FF2B5EF4-FFF2-40B4-BE49-F238E27FC236}">
                <a16:creationId xmlns:a16="http://schemas.microsoft.com/office/drawing/2014/main" id="{01EB2E24-AED9-4A55-9AFB-DBEDB14CC884}"/>
              </a:ext>
            </a:extLst>
          </p:cNvPr>
          <p:cNvSpPr/>
          <p:nvPr/>
        </p:nvSpPr>
        <p:spPr>
          <a:xfrm>
            <a:off x="8930193" y="1090155"/>
            <a:ext cx="3029578" cy="39261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Representation</a:t>
            </a:r>
          </a:p>
        </p:txBody>
      </p:sp>
      <p:sp>
        <p:nvSpPr>
          <p:cNvPr id="74" name="Rectangle 73">
            <a:extLst>
              <a:ext uri="{FF2B5EF4-FFF2-40B4-BE49-F238E27FC236}">
                <a16:creationId xmlns:a16="http://schemas.microsoft.com/office/drawing/2014/main" id="{DB412B01-DD63-4D05-A2C0-6C0DFA3D46C0}"/>
              </a:ext>
            </a:extLst>
          </p:cNvPr>
          <p:cNvSpPr/>
          <p:nvPr/>
        </p:nvSpPr>
        <p:spPr>
          <a:xfrm>
            <a:off x="8939094" y="1588457"/>
            <a:ext cx="3020677" cy="10260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‘Clear’</a:t>
            </a:r>
          </a:p>
        </p:txBody>
      </p:sp>
      <p:sp>
        <p:nvSpPr>
          <p:cNvPr id="89" name="Rectangle 88">
            <a:extLst>
              <a:ext uri="{FF2B5EF4-FFF2-40B4-BE49-F238E27FC236}">
                <a16:creationId xmlns:a16="http://schemas.microsoft.com/office/drawing/2014/main" id="{1A63596D-4DD8-46FA-BAC0-0481F63C5EA8}"/>
              </a:ext>
            </a:extLst>
          </p:cNvPr>
          <p:cNvSpPr/>
          <p:nvPr/>
        </p:nvSpPr>
        <p:spPr>
          <a:xfrm>
            <a:off x="4587037" y="1588457"/>
            <a:ext cx="3193366" cy="10260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Weather</a:t>
            </a:r>
          </a:p>
        </p:txBody>
      </p:sp>
      <p:sp>
        <p:nvSpPr>
          <p:cNvPr id="90" name="Rectangle 89">
            <a:extLst>
              <a:ext uri="{FF2B5EF4-FFF2-40B4-BE49-F238E27FC236}">
                <a16:creationId xmlns:a16="http://schemas.microsoft.com/office/drawing/2014/main" id="{DB4B2265-F286-4550-8AB5-23E42D721B86}"/>
              </a:ext>
            </a:extLst>
          </p:cNvPr>
          <p:cNvSpPr/>
          <p:nvPr/>
        </p:nvSpPr>
        <p:spPr>
          <a:xfrm>
            <a:off x="4587037" y="2749310"/>
            <a:ext cx="3193366" cy="10260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Temperature</a:t>
            </a:r>
          </a:p>
        </p:txBody>
      </p:sp>
      <p:sp>
        <p:nvSpPr>
          <p:cNvPr id="91" name="Rectangle 90">
            <a:extLst>
              <a:ext uri="{FF2B5EF4-FFF2-40B4-BE49-F238E27FC236}">
                <a16:creationId xmlns:a16="http://schemas.microsoft.com/office/drawing/2014/main" id="{C3942AD7-4470-41DF-B90A-48C19F27344F}"/>
              </a:ext>
            </a:extLst>
          </p:cNvPr>
          <p:cNvSpPr/>
          <p:nvPr/>
        </p:nvSpPr>
        <p:spPr>
          <a:xfrm>
            <a:off x="4587037" y="3910163"/>
            <a:ext cx="3193366" cy="10260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Audio Classifier</a:t>
            </a:r>
          </a:p>
        </p:txBody>
      </p:sp>
      <p:sp>
        <p:nvSpPr>
          <p:cNvPr id="92" name="Rectangle 91">
            <a:extLst>
              <a:ext uri="{FF2B5EF4-FFF2-40B4-BE49-F238E27FC236}">
                <a16:creationId xmlns:a16="http://schemas.microsoft.com/office/drawing/2014/main" id="{3BA54AC6-B2FD-4654-AC42-E2245981B7BB}"/>
              </a:ext>
            </a:extLst>
          </p:cNvPr>
          <p:cNvSpPr/>
          <p:nvPr/>
        </p:nvSpPr>
        <p:spPr>
          <a:xfrm>
            <a:off x="4587037" y="5071016"/>
            <a:ext cx="3193366" cy="102609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000" b="1" dirty="0">
                <a:solidFill>
                  <a:schemeClr val="tx1"/>
                </a:solidFill>
                <a:latin typeface="Bell MT" panose="02020503060305020303" pitchFamily="18" charset="0"/>
              </a:rPr>
              <a:t>Moon Phase</a:t>
            </a:r>
          </a:p>
        </p:txBody>
      </p:sp>
      <p:pic>
        <p:nvPicPr>
          <p:cNvPr id="26" name="Shape 378">
            <a:extLst>
              <a:ext uri="{FF2B5EF4-FFF2-40B4-BE49-F238E27FC236}">
                <a16:creationId xmlns:a16="http://schemas.microsoft.com/office/drawing/2014/main" id="{45AED3EF-D55D-4176-9C6A-2F97B8CF9D48}"/>
              </a:ext>
            </a:extLst>
          </p:cNvPr>
          <p:cNvPicPr preferRelativeResize="0"/>
          <p:nvPr/>
        </p:nvPicPr>
        <p:blipFill>
          <a:blip r:embed="rId4">
            <a:alphaModFix/>
          </a:blip>
          <a:stretch>
            <a:fillRect/>
          </a:stretch>
        </p:blipFill>
        <p:spPr>
          <a:xfrm>
            <a:off x="11150600" y="1"/>
            <a:ext cx="1041400" cy="1026942"/>
          </a:xfrm>
          <a:prstGeom prst="rect">
            <a:avLst/>
          </a:prstGeom>
          <a:noFill/>
          <a:ln>
            <a:noFill/>
          </a:ln>
        </p:spPr>
      </p:pic>
    </p:spTree>
    <p:extLst>
      <p:ext uri="{BB962C8B-B14F-4D97-AF65-F5344CB8AC3E}">
        <p14:creationId xmlns:p14="http://schemas.microsoft.com/office/powerpoint/2010/main" val="349144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4" grpId="0" animBg="1"/>
      <p:bldP spid="89" grpId="0" animBg="1"/>
      <p:bldP spid="90" grpId="0" animBg="1"/>
      <p:bldP spid="91" grpId="0" animBg="1"/>
      <p:bldP spid="9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29161A75-5C06-4521-A76D-F5802A453E80}"/>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A Real World Representation</a:t>
            </a:r>
          </a:p>
        </p:txBody>
      </p:sp>
      <p:sp>
        <p:nvSpPr>
          <p:cNvPr id="11" name="TextBox 10">
            <a:extLst>
              <a:ext uri="{FF2B5EF4-FFF2-40B4-BE49-F238E27FC236}">
                <a16:creationId xmlns:a16="http://schemas.microsoft.com/office/drawing/2014/main" id="{0362245C-ECE7-4F8C-B3BC-64F7D557F77E}"/>
              </a:ext>
            </a:extLst>
          </p:cNvPr>
          <p:cNvSpPr txBox="1"/>
          <p:nvPr/>
        </p:nvSpPr>
        <p:spPr>
          <a:xfrm>
            <a:off x="7084764" y="1314732"/>
            <a:ext cx="5036233" cy="4708981"/>
          </a:xfrm>
          <a:prstGeom prst="rect">
            <a:avLst/>
          </a:prstGeom>
          <a:noFill/>
        </p:spPr>
        <p:txBody>
          <a:bodyPr wrap="square" rtlCol="0">
            <a:spAutoFit/>
          </a:bodyPr>
          <a:lstStyle/>
          <a:p>
            <a:r>
              <a:rPr lang="en-AU" sz="3000" b="1" dirty="0">
                <a:latin typeface="Bell MT" panose="02020503060305020303" pitchFamily="18" charset="0"/>
                <a:cs typeface="Arial" panose="020B0604020202020204" pitchFamily="34" charset="0"/>
              </a:rPr>
              <a:t>Keywords:</a:t>
            </a:r>
          </a:p>
          <a:p>
            <a:pPr marL="457200" indent="-457200">
              <a:buFont typeface="Wingdings" panose="05000000000000000000" pitchFamily="2" charset="2"/>
              <a:buChar char="Ø"/>
            </a:pPr>
            <a:r>
              <a:rPr lang="en-AU" sz="3000" dirty="0">
                <a:latin typeface="Bell MT" panose="02020503060305020303" pitchFamily="18" charset="0"/>
                <a:cs typeface="Arial" panose="020B0604020202020204" pitchFamily="34" charset="0"/>
              </a:rPr>
              <a:t>Clear Weather</a:t>
            </a:r>
          </a:p>
          <a:p>
            <a:pPr marL="457200" indent="-457200">
              <a:buFont typeface="Wingdings" panose="05000000000000000000" pitchFamily="2" charset="2"/>
              <a:buChar char="Ø"/>
            </a:pPr>
            <a:r>
              <a:rPr lang="en-AU" sz="3000" dirty="0">
                <a:latin typeface="Bell MT" panose="02020503060305020303" pitchFamily="18" charset="0"/>
                <a:cs typeface="Arial" panose="020B0604020202020204" pitchFamily="34" charset="0"/>
              </a:rPr>
              <a:t>Winter</a:t>
            </a:r>
          </a:p>
          <a:p>
            <a:pPr marL="457200" indent="-457200">
              <a:buFont typeface="Wingdings" panose="05000000000000000000" pitchFamily="2" charset="2"/>
              <a:buChar char="Ø"/>
            </a:pPr>
            <a:r>
              <a:rPr lang="en-AU" sz="3000" dirty="0">
                <a:latin typeface="Bell MT" panose="02020503060305020303" pitchFamily="18" charset="0"/>
                <a:cs typeface="Arial" panose="020B0604020202020204" pitchFamily="34" charset="0"/>
              </a:rPr>
              <a:t>Friday Morning</a:t>
            </a:r>
          </a:p>
          <a:p>
            <a:pPr marL="457200" indent="-457200">
              <a:buFont typeface="Wingdings" panose="05000000000000000000" pitchFamily="2" charset="2"/>
              <a:buChar char="Ø"/>
            </a:pPr>
            <a:r>
              <a:rPr lang="en-AU" sz="3000" dirty="0">
                <a:latin typeface="Times New Roman" panose="02020603050405020304" pitchFamily="18" charset="0"/>
                <a:cs typeface="Times New Roman" panose="02020603050405020304" pitchFamily="18" charset="0"/>
              </a:rPr>
              <a:t>9</a:t>
            </a:r>
            <a:r>
              <a:rPr lang="en-AU" sz="3000" dirty="0">
                <a:latin typeface="Bell MT" panose="02020503060305020303" pitchFamily="18" charset="0"/>
                <a:cs typeface="Arial" panose="020B0604020202020204" pitchFamily="34" charset="0"/>
              </a:rPr>
              <a:t>am</a:t>
            </a:r>
          </a:p>
          <a:p>
            <a:pPr marL="457200" indent="-457200">
              <a:buFont typeface="Wingdings" panose="05000000000000000000" pitchFamily="2" charset="2"/>
              <a:buChar char="Ø"/>
            </a:pPr>
            <a:r>
              <a:rPr lang="en-AU" sz="3000" dirty="0" err="1">
                <a:latin typeface="Bell MT" panose="02020503060305020303" pitchFamily="18" charset="0"/>
                <a:cs typeface="Arial" panose="020B0604020202020204" pitchFamily="34" charset="0"/>
              </a:rPr>
              <a:t>audio_car</a:t>
            </a:r>
            <a:endParaRPr lang="en-AU" sz="3000" dirty="0">
              <a:latin typeface="Bell MT" panose="02020503060305020303" pitchFamily="18" charset="0"/>
              <a:cs typeface="Arial" panose="020B0604020202020204" pitchFamily="34" charset="0"/>
            </a:endParaRPr>
          </a:p>
          <a:p>
            <a:pPr marL="457200" indent="-457200">
              <a:buFont typeface="Wingdings" panose="05000000000000000000" pitchFamily="2" charset="2"/>
              <a:buChar char="Ø"/>
            </a:pPr>
            <a:r>
              <a:rPr lang="en-AU" sz="3000" dirty="0" err="1">
                <a:latin typeface="Bell MT" panose="02020503060305020303" pitchFamily="18" charset="0"/>
                <a:cs typeface="Arial" panose="020B0604020202020204" pitchFamily="34" charset="0"/>
              </a:rPr>
              <a:t>audio_voice</a:t>
            </a:r>
            <a:endParaRPr lang="en-AU" sz="3000" dirty="0">
              <a:latin typeface="Bell MT" panose="02020503060305020303" pitchFamily="18" charset="0"/>
              <a:cs typeface="Arial" panose="020B0604020202020204" pitchFamily="34" charset="0"/>
            </a:endParaRPr>
          </a:p>
          <a:p>
            <a:pPr marL="457200" indent="-457200">
              <a:buFont typeface="Wingdings" panose="05000000000000000000" pitchFamily="2" charset="2"/>
              <a:buChar char="Ø"/>
            </a:pPr>
            <a:r>
              <a:rPr lang="en-AU" sz="3000" dirty="0" err="1">
                <a:latin typeface="Bell MT" panose="02020503060305020303" pitchFamily="18" charset="0"/>
                <a:cs typeface="Arial" panose="020B0604020202020204" pitchFamily="34" charset="0"/>
              </a:rPr>
              <a:t>Kilometers</a:t>
            </a:r>
            <a:r>
              <a:rPr lang="en-AU" sz="3000" dirty="0">
                <a:latin typeface="Bell MT" panose="02020503060305020303" pitchFamily="18" charset="0"/>
                <a:cs typeface="Arial" panose="020B0604020202020204" pitchFamily="34" charset="0"/>
              </a:rPr>
              <a:t> 3.2</a:t>
            </a:r>
          </a:p>
          <a:p>
            <a:pPr marL="457200" indent="-457200">
              <a:buFont typeface="Wingdings" panose="05000000000000000000" pitchFamily="2" charset="2"/>
              <a:buChar char="Ø"/>
            </a:pPr>
            <a:r>
              <a:rPr lang="en-AU" sz="3000" dirty="0">
                <a:latin typeface="Bell MT" panose="02020503060305020303" pitchFamily="18" charset="0"/>
                <a:cs typeface="Arial" panose="020B0604020202020204" pitchFamily="34" charset="0"/>
              </a:rPr>
              <a:t>19°C</a:t>
            </a:r>
          </a:p>
          <a:p>
            <a:pPr marL="457200" indent="-457200">
              <a:buFont typeface="Wingdings" panose="05000000000000000000" pitchFamily="2" charset="2"/>
              <a:buChar char="Ø"/>
            </a:pPr>
            <a:r>
              <a:rPr lang="en-AU" sz="3000" dirty="0">
                <a:latin typeface="Bell MT" panose="02020503060305020303" pitchFamily="18" charset="0"/>
                <a:cs typeface="Arial" panose="020B0604020202020204" pitchFamily="34" charset="0"/>
              </a:rPr>
              <a:t>Moon Third Quarter</a:t>
            </a:r>
          </a:p>
        </p:txBody>
      </p:sp>
      <p:pic>
        <p:nvPicPr>
          <p:cNvPr id="8" name="Shape 378">
            <a:extLst>
              <a:ext uri="{FF2B5EF4-FFF2-40B4-BE49-F238E27FC236}">
                <a16:creationId xmlns:a16="http://schemas.microsoft.com/office/drawing/2014/main" id="{89309536-1684-4C20-A67A-5AD9F2C1609B}"/>
              </a:ext>
            </a:extLst>
          </p:cNvPr>
          <p:cNvPicPr preferRelativeResize="0"/>
          <p:nvPr/>
        </p:nvPicPr>
        <p:blipFill>
          <a:blip r:embed="rId4">
            <a:alphaModFix/>
          </a:blip>
          <a:stretch>
            <a:fillRect/>
          </a:stretch>
        </p:blipFill>
        <p:spPr>
          <a:xfrm>
            <a:off x="11150600" y="1"/>
            <a:ext cx="1041400" cy="1026942"/>
          </a:xfrm>
          <a:prstGeom prst="rect">
            <a:avLst/>
          </a:prstGeom>
          <a:noFill/>
          <a:ln>
            <a:noFill/>
          </a:ln>
        </p:spPr>
      </p:pic>
      <p:pic>
        <p:nvPicPr>
          <p:cNvPr id="9" name="Picture 8" descr="A large empty room&#10;&#10;Description generated with very high confidence">
            <a:extLst>
              <a:ext uri="{FF2B5EF4-FFF2-40B4-BE49-F238E27FC236}">
                <a16:creationId xmlns:a16="http://schemas.microsoft.com/office/drawing/2014/main" id="{726FE7DB-15A4-4CC2-8502-0C5A8A5C17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7269" y="1091238"/>
            <a:ext cx="3193366" cy="5287572"/>
          </a:xfrm>
          <a:prstGeom prst="rect">
            <a:avLst/>
          </a:prstGeom>
        </p:spPr>
      </p:pic>
    </p:spTree>
    <p:extLst>
      <p:ext uri="{BB962C8B-B14F-4D97-AF65-F5344CB8AC3E}">
        <p14:creationId xmlns:p14="http://schemas.microsoft.com/office/powerpoint/2010/main" val="1726015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29161A75-5C06-4521-A76D-F5802A453E80}"/>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A Real World Representation</a:t>
            </a:r>
          </a:p>
        </p:txBody>
      </p:sp>
      <p:pic>
        <p:nvPicPr>
          <p:cNvPr id="8" name="Shape 378">
            <a:extLst>
              <a:ext uri="{FF2B5EF4-FFF2-40B4-BE49-F238E27FC236}">
                <a16:creationId xmlns:a16="http://schemas.microsoft.com/office/drawing/2014/main" id="{89309536-1684-4C20-A67A-5AD9F2C1609B}"/>
              </a:ext>
            </a:extLst>
          </p:cNvPr>
          <p:cNvPicPr preferRelativeResize="0"/>
          <p:nvPr/>
        </p:nvPicPr>
        <p:blipFill>
          <a:blip r:embed="rId4">
            <a:alphaModFix/>
          </a:blip>
          <a:stretch>
            <a:fillRect/>
          </a:stretch>
        </p:blipFill>
        <p:spPr>
          <a:xfrm>
            <a:off x="11150600" y="1"/>
            <a:ext cx="1041400" cy="1026942"/>
          </a:xfrm>
          <a:prstGeom prst="rect">
            <a:avLst/>
          </a:prstGeom>
          <a:noFill/>
          <a:ln>
            <a:noFill/>
          </a:ln>
        </p:spPr>
      </p:pic>
      <p:pic>
        <p:nvPicPr>
          <p:cNvPr id="9" name="Picture 8">
            <a:extLst>
              <a:ext uri="{FF2B5EF4-FFF2-40B4-BE49-F238E27FC236}">
                <a16:creationId xmlns:a16="http://schemas.microsoft.com/office/drawing/2014/main" id="{310BAA2A-2DDF-41A0-B933-1E76ECE5B6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4543" y="1727200"/>
            <a:ext cx="2072753" cy="3684896"/>
          </a:xfrm>
          <a:prstGeom prst="rect">
            <a:avLst/>
          </a:prstGeom>
        </p:spPr>
      </p:pic>
      <p:pic>
        <p:nvPicPr>
          <p:cNvPr id="13" name="Picture 12">
            <a:extLst>
              <a:ext uri="{FF2B5EF4-FFF2-40B4-BE49-F238E27FC236}">
                <a16:creationId xmlns:a16="http://schemas.microsoft.com/office/drawing/2014/main" id="{F701A977-FA86-4D1A-8376-0277C97905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1233" y="1727200"/>
            <a:ext cx="2072753" cy="3684896"/>
          </a:xfrm>
          <a:prstGeom prst="rect">
            <a:avLst/>
          </a:prstGeom>
        </p:spPr>
      </p:pic>
      <p:pic>
        <p:nvPicPr>
          <p:cNvPr id="14" name="Picture 13" descr="A large empty room&#10;&#10;Description generated with very high confidence">
            <a:extLst>
              <a:ext uri="{FF2B5EF4-FFF2-40B4-BE49-F238E27FC236}">
                <a16:creationId xmlns:a16="http://schemas.microsoft.com/office/drawing/2014/main" id="{E380E779-D8BB-4FA9-B86C-A550686971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249" y="1727200"/>
            <a:ext cx="2210937" cy="3684896"/>
          </a:xfrm>
          <a:prstGeom prst="rect">
            <a:avLst/>
          </a:prstGeom>
        </p:spPr>
      </p:pic>
      <p:sp>
        <p:nvSpPr>
          <p:cNvPr id="15" name="TextBox 14">
            <a:extLst>
              <a:ext uri="{FF2B5EF4-FFF2-40B4-BE49-F238E27FC236}">
                <a16:creationId xmlns:a16="http://schemas.microsoft.com/office/drawing/2014/main" id="{3B2FE71E-081C-4163-A50F-039B33301C11}"/>
              </a:ext>
            </a:extLst>
          </p:cNvPr>
          <p:cNvSpPr txBox="1"/>
          <p:nvPr/>
        </p:nvSpPr>
        <p:spPr>
          <a:xfrm>
            <a:off x="7084764" y="1314732"/>
            <a:ext cx="5036233" cy="4708981"/>
          </a:xfrm>
          <a:prstGeom prst="rect">
            <a:avLst/>
          </a:prstGeom>
          <a:noFill/>
        </p:spPr>
        <p:txBody>
          <a:bodyPr wrap="square" rtlCol="0">
            <a:spAutoFit/>
          </a:bodyPr>
          <a:lstStyle/>
          <a:p>
            <a:r>
              <a:rPr lang="en-AU" sz="3000" b="1" dirty="0">
                <a:latin typeface="Bell MT" panose="02020503060305020303" pitchFamily="18" charset="0"/>
                <a:cs typeface="Arial" panose="020B0604020202020204" pitchFamily="34" charset="0"/>
              </a:rPr>
              <a:t>Keywords:</a:t>
            </a:r>
          </a:p>
          <a:p>
            <a:pPr marL="457200" indent="-457200">
              <a:buFont typeface="Wingdings" panose="05000000000000000000" pitchFamily="2" charset="2"/>
              <a:buChar char="Ø"/>
            </a:pPr>
            <a:r>
              <a:rPr lang="en-AU" sz="3000" dirty="0">
                <a:latin typeface="Bell MT" panose="02020503060305020303" pitchFamily="18" charset="0"/>
                <a:cs typeface="Arial" panose="020B0604020202020204" pitchFamily="34" charset="0"/>
              </a:rPr>
              <a:t>Clear Weather</a:t>
            </a:r>
          </a:p>
          <a:p>
            <a:pPr marL="457200" indent="-457200">
              <a:buFont typeface="Wingdings" panose="05000000000000000000" pitchFamily="2" charset="2"/>
              <a:buChar char="Ø"/>
            </a:pPr>
            <a:r>
              <a:rPr lang="en-AU" sz="3000" dirty="0">
                <a:latin typeface="Bell MT" panose="02020503060305020303" pitchFamily="18" charset="0"/>
                <a:cs typeface="Arial" panose="020B0604020202020204" pitchFamily="34" charset="0"/>
              </a:rPr>
              <a:t>Winter</a:t>
            </a:r>
          </a:p>
          <a:p>
            <a:pPr marL="457200" indent="-457200">
              <a:buFont typeface="Wingdings" panose="05000000000000000000" pitchFamily="2" charset="2"/>
              <a:buChar char="Ø"/>
            </a:pPr>
            <a:r>
              <a:rPr lang="en-AU" sz="3000" dirty="0">
                <a:latin typeface="Bell MT" panose="02020503060305020303" pitchFamily="18" charset="0"/>
                <a:cs typeface="Arial" panose="020B0604020202020204" pitchFamily="34" charset="0"/>
              </a:rPr>
              <a:t>Friday Morning</a:t>
            </a:r>
          </a:p>
          <a:p>
            <a:pPr marL="457200" indent="-457200">
              <a:buFont typeface="Wingdings" panose="05000000000000000000" pitchFamily="2" charset="2"/>
              <a:buChar char="Ø"/>
            </a:pPr>
            <a:r>
              <a:rPr lang="en-AU" sz="3000" dirty="0">
                <a:latin typeface="Times New Roman" panose="02020603050405020304" pitchFamily="18" charset="0"/>
                <a:cs typeface="Times New Roman" panose="02020603050405020304" pitchFamily="18" charset="0"/>
              </a:rPr>
              <a:t>9</a:t>
            </a:r>
            <a:r>
              <a:rPr lang="en-AU" sz="3000" dirty="0">
                <a:latin typeface="Bell MT" panose="02020503060305020303" pitchFamily="18" charset="0"/>
                <a:cs typeface="Arial" panose="020B0604020202020204" pitchFamily="34" charset="0"/>
              </a:rPr>
              <a:t>am</a:t>
            </a:r>
          </a:p>
          <a:p>
            <a:pPr marL="457200" indent="-457200">
              <a:buFont typeface="Wingdings" panose="05000000000000000000" pitchFamily="2" charset="2"/>
              <a:buChar char="Ø"/>
            </a:pPr>
            <a:r>
              <a:rPr lang="en-AU" sz="3000" dirty="0" err="1">
                <a:latin typeface="Bell MT" panose="02020503060305020303" pitchFamily="18" charset="0"/>
                <a:cs typeface="Arial" panose="020B0604020202020204" pitchFamily="34" charset="0"/>
              </a:rPr>
              <a:t>audio_car</a:t>
            </a:r>
            <a:endParaRPr lang="en-AU" sz="3000" dirty="0">
              <a:latin typeface="Bell MT" panose="02020503060305020303" pitchFamily="18" charset="0"/>
              <a:cs typeface="Arial" panose="020B0604020202020204" pitchFamily="34" charset="0"/>
            </a:endParaRPr>
          </a:p>
          <a:p>
            <a:pPr marL="457200" indent="-457200">
              <a:buFont typeface="Wingdings" panose="05000000000000000000" pitchFamily="2" charset="2"/>
              <a:buChar char="Ø"/>
            </a:pPr>
            <a:r>
              <a:rPr lang="en-AU" sz="3000" dirty="0" err="1">
                <a:latin typeface="Bell MT" panose="02020503060305020303" pitchFamily="18" charset="0"/>
                <a:cs typeface="Arial" panose="020B0604020202020204" pitchFamily="34" charset="0"/>
              </a:rPr>
              <a:t>audio_voice</a:t>
            </a:r>
            <a:endParaRPr lang="en-AU" sz="3000" dirty="0">
              <a:latin typeface="Bell MT" panose="02020503060305020303" pitchFamily="18" charset="0"/>
              <a:cs typeface="Arial" panose="020B0604020202020204" pitchFamily="34" charset="0"/>
            </a:endParaRPr>
          </a:p>
          <a:p>
            <a:pPr marL="457200" indent="-457200">
              <a:buFont typeface="Wingdings" panose="05000000000000000000" pitchFamily="2" charset="2"/>
              <a:buChar char="Ø"/>
            </a:pPr>
            <a:r>
              <a:rPr lang="en-AU" sz="3000" dirty="0" err="1">
                <a:latin typeface="Bell MT" panose="02020503060305020303" pitchFamily="18" charset="0"/>
                <a:cs typeface="Arial" panose="020B0604020202020204" pitchFamily="34" charset="0"/>
              </a:rPr>
              <a:t>Kilometers</a:t>
            </a:r>
            <a:r>
              <a:rPr lang="en-AU" sz="3000" dirty="0">
                <a:latin typeface="Bell MT" panose="02020503060305020303" pitchFamily="18" charset="0"/>
                <a:cs typeface="Arial" panose="020B0604020202020204" pitchFamily="34" charset="0"/>
              </a:rPr>
              <a:t> 3.2</a:t>
            </a:r>
          </a:p>
          <a:p>
            <a:pPr marL="457200" indent="-457200">
              <a:buFont typeface="Wingdings" panose="05000000000000000000" pitchFamily="2" charset="2"/>
              <a:buChar char="Ø"/>
            </a:pPr>
            <a:r>
              <a:rPr lang="en-AU" sz="3000" dirty="0">
                <a:latin typeface="Bell MT" panose="02020503060305020303" pitchFamily="18" charset="0"/>
                <a:cs typeface="Arial" panose="020B0604020202020204" pitchFamily="34" charset="0"/>
              </a:rPr>
              <a:t>19°C</a:t>
            </a:r>
          </a:p>
          <a:p>
            <a:pPr marL="457200" indent="-457200">
              <a:buFont typeface="Wingdings" panose="05000000000000000000" pitchFamily="2" charset="2"/>
              <a:buChar char="Ø"/>
            </a:pPr>
            <a:r>
              <a:rPr lang="en-AU" sz="3000" dirty="0">
                <a:latin typeface="Bell MT" panose="02020503060305020303" pitchFamily="18" charset="0"/>
                <a:cs typeface="Arial" panose="020B0604020202020204" pitchFamily="34" charset="0"/>
              </a:rPr>
              <a:t>Moon Third Quarter</a:t>
            </a:r>
          </a:p>
        </p:txBody>
      </p:sp>
    </p:spTree>
    <p:extLst>
      <p:ext uri="{BB962C8B-B14F-4D97-AF65-F5344CB8AC3E}">
        <p14:creationId xmlns:p14="http://schemas.microsoft.com/office/powerpoint/2010/main" val="349058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4588D2-6451-489B-B8B9-BD30EDF43A3C}"/>
              </a:ext>
            </a:extLst>
          </p:cNvPr>
          <p:cNvSpPr/>
          <p:nvPr/>
        </p:nvSpPr>
        <p:spPr>
          <a:xfrm>
            <a:off x="0" y="6414868"/>
            <a:ext cx="12192000" cy="443131"/>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C52762D-CB1E-4184-9A59-B89E7D667F1B}"/>
              </a:ext>
            </a:extLst>
          </p:cNvPr>
          <p:cNvSpPr/>
          <p:nvPr/>
        </p:nvSpPr>
        <p:spPr>
          <a:xfrm>
            <a:off x="0" y="0"/>
            <a:ext cx="12192000" cy="1026942"/>
          </a:xfrm>
          <a:prstGeom prst="rect">
            <a:avLst/>
          </a:prstGeom>
          <a:gradFill flip="none" rotWithShape="1">
            <a:gsLst>
              <a:gs pos="0">
                <a:srgbClr val="0070C0">
                  <a:shade val="30000"/>
                  <a:satMod val="115000"/>
                </a:srgbClr>
              </a:gs>
              <a:gs pos="54000">
                <a:srgbClr val="0070C0">
                  <a:shade val="67500"/>
                  <a:satMod val="115000"/>
                </a:srgbClr>
              </a:gs>
              <a:gs pos="100000">
                <a:srgbClr val="0069BE"/>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00D12D16-CE9E-42C0-BDEC-2700C75B1E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051" y="0"/>
            <a:ext cx="930667" cy="1026942"/>
          </a:xfrm>
          <a:prstGeom prst="rect">
            <a:avLst/>
          </a:prstGeom>
        </p:spPr>
      </p:pic>
      <p:sp>
        <p:nvSpPr>
          <p:cNvPr id="5" name="TextBox 4">
            <a:extLst>
              <a:ext uri="{FF2B5EF4-FFF2-40B4-BE49-F238E27FC236}">
                <a16:creationId xmlns:a16="http://schemas.microsoft.com/office/drawing/2014/main" id="{29161A75-5C06-4521-A76D-F5802A453E80}"/>
              </a:ext>
            </a:extLst>
          </p:cNvPr>
          <p:cNvSpPr txBox="1"/>
          <p:nvPr/>
        </p:nvSpPr>
        <p:spPr>
          <a:xfrm>
            <a:off x="1868252" y="82584"/>
            <a:ext cx="8455496" cy="861774"/>
          </a:xfrm>
          <a:prstGeom prst="rect">
            <a:avLst/>
          </a:prstGeom>
          <a:noFill/>
        </p:spPr>
        <p:txBody>
          <a:bodyPr wrap="square" rtlCol="0">
            <a:spAutoFit/>
          </a:bodyPr>
          <a:lstStyle/>
          <a:p>
            <a:pPr algn="ctr"/>
            <a:r>
              <a:rPr lang="en-AU" sz="5000" b="1" dirty="0">
                <a:solidFill>
                  <a:schemeClr val="bg1"/>
                </a:solidFill>
                <a:latin typeface="Bell MT" panose="02020503060305020303" pitchFamily="18" charset="0"/>
                <a:cs typeface="Arial" panose="020B0604020202020204" pitchFamily="34" charset="0"/>
              </a:rPr>
              <a:t>A Real World Representation</a:t>
            </a:r>
          </a:p>
        </p:txBody>
      </p:sp>
      <p:pic>
        <p:nvPicPr>
          <p:cNvPr id="8" name="Shape 378">
            <a:extLst>
              <a:ext uri="{FF2B5EF4-FFF2-40B4-BE49-F238E27FC236}">
                <a16:creationId xmlns:a16="http://schemas.microsoft.com/office/drawing/2014/main" id="{89309536-1684-4C20-A67A-5AD9F2C1609B}"/>
              </a:ext>
            </a:extLst>
          </p:cNvPr>
          <p:cNvPicPr preferRelativeResize="0"/>
          <p:nvPr/>
        </p:nvPicPr>
        <p:blipFill>
          <a:blip r:embed="rId4">
            <a:alphaModFix/>
          </a:blip>
          <a:stretch>
            <a:fillRect/>
          </a:stretch>
        </p:blipFill>
        <p:spPr>
          <a:xfrm>
            <a:off x="11150600" y="1"/>
            <a:ext cx="1041400" cy="1026942"/>
          </a:xfrm>
          <a:prstGeom prst="rect">
            <a:avLst/>
          </a:prstGeom>
          <a:noFill/>
          <a:ln>
            <a:noFill/>
          </a:ln>
        </p:spPr>
      </p:pic>
      <p:pic>
        <p:nvPicPr>
          <p:cNvPr id="3" name="Picture 2" descr="A close up of a car&#10;&#10;Description generated with high confidence">
            <a:extLst>
              <a:ext uri="{FF2B5EF4-FFF2-40B4-BE49-F238E27FC236}">
                <a16:creationId xmlns:a16="http://schemas.microsoft.com/office/drawing/2014/main" id="{5D481A7E-E8BF-4A30-B29B-89340A4F5B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249" y="1727200"/>
            <a:ext cx="2210938" cy="3684896"/>
          </a:xfrm>
          <a:prstGeom prst="rect">
            <a:avLst/>
          </a:prstGeom>
        </p:spPr>
      </p:pic>
      <p:pic>
        <p:nvPicPr>
          <p:cNvPr id="9" name="Picture 8" descr="A picture containing sky, outdoor, ground&#10;&#10;Description generated with very high confidence">
            <a:extLst>
              <a:ext uri="{FF2B5EF4-FFF2-40B4-BE49-F238E27FC236}">
                <a16:creationId xmlns:a16="http://schemas.microsoft.com/office/drawing/2014/main" id="{310BAA2A-2DDF-41A0-B933-1E76ECE5B6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5450" y="1727200"/>
            <a:ext cx="2210939" cy="3684896"/>
          </a:xfrm>
          <a:prstGeom prst="rect">
            <a:avLst/>
          </a:prstGeom>
        </p:spPr>
      </p:pic>
      <p:pic>
        <p:nvPicPr>
          <p:cNvPr id="13" name="Picture 12" descr="A flat screen tv&#10;&#10;Description generated with high confidence">
            <a:extLst>
              <a:ext uri="{FF2B5EF4-FFF2-40B4-BE49-F238E27FC236}">
                <a16:creationId xmlns:a16="http://schemas.microsoft.com/office/drawing/2014/main" id="{F701A977-FA86-4D1A-8376-0277C97905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2141" y="1727200"/>
            <a:ext cx="2210938" cy="3684896"/>
          </a:xfrm>
          <a:prstGeom prst="rect">
            <a:avLst/>
          </a:prstGeom>
        </p:spPr>
      </p:pic>
      <p:sp>
        <p:nvSpPr>
          <p:cNvPr id="12" name="TextBox 11">
            <a:extLst>
              <a:ext uri="{FF2B5EF4-FFF2-40B4-BE49-F238E27FC236}">
                <a16:creationId xmlns:a16="http://schemas.microsoft.com/office/drawing/2014/main" id="{EA09646D-5A10-4D3B-A82F-0A82BE7850FE}"/>
              </a:ext>
            </a:extLst>
          </p:cNvPr>
          <p:cNvSpPr txBox="1"/>
          <p:nvPr/>
        </p:nvSpPr>
        <p:spPr>
          <a:xfrm>
            <a:off x="7084764" y="1314732"/>
            <a:ext cx="5036233" cy="4708981"/>
          </a:xfrm>
          <a:prstGeom prst="rect">
            <a:avLst/>
          </a:prstGeom>
          <a:noFill/>
        </p:spPr>
        <p:txBody>
          <a:bodyPr wrap="square" rtlCol="0">
            <a:spAutoFit/>
          </a:bodyPr>
          <a:lstStyle/>
          <a:p>
            <a:r>
              <a:rPr lang="en-AU" sz="3000" b="1" dirty="0">
                <a:latin typeface="Bell MT" panose="02020503060305020303" pitchFamily="18" charset="0"/>
                <a:cs typeface="Arial" panose="020B0604020202020204" pitchFamily="34" charset="0"/>
              </a:rPr>
              <a:t>Keywords:</a:t>
            </a:r>
          </a:p>
          <a:p>
            <a:pPr marL="457200" indent="-457200">
              <a:buFont typeface="Wingdings" panose="05000000000000000000" pitchFamily="2" charset="2"/>
              <a:buChar char="Ø"/>
            </a:pPr>
            <a:r>
              <a:rPr lang="en-AU" sz="3000" dirty="0">
                <a:latin typeface="Bell MT" panose="02020503060305020303" pitchFamily="18" charset="0"/>
                <a:cs typeface="Arial" panose="020B0604020202020204" pitchFamily="34" charset="0"/>
              </a:rPr>
              <a:t>Clear Weather</a:t>
            </a:r>
          </a:p>
          <a:p>
            <a:pPr marL="457200" indent="-457200">
              <a:buFont typeface="Wingdings" panose="05000000000000000000" pitchFamily="2" charset="2"/>
              <a:buChar char="Ø"/>
            </a:pPr>
            <a:r>
              <a:rPr lang="en-AU" sz="3000" dirty="0">
                <a:latin typeface="Bell MT" panose="02020503060305020303" pitchFamily="18" charset="0"/>
                <a:cs typeface="Arial" panose="020B0604020202020204" pitchFamily="34" charset="0"/>
              </a:rPr>
              <a:t>Winter</a:t>
            </a:r>
          </a:p>
          <a:p>
            <a:pPr marL="457200" indent="-457200">
              <a:buFont typeface="Wingdings" panose="05000000000000000000" pitchFamily="2" charset="2"/>
              <a:buChar char="Ø"/>
            </a:pPr>
            <a:r>
              <a:rPr lang="en-AU" sz="3000" dirty="0">
                <a:latin typeface="Bell MT" panose="02020503060305020303" pitchFamily="18" charset="0"/>
                <a:cs typeface="Arial" panose="020B0604020202020204" pitchFamily="34" charset="0"/>
              </a:rPr>
              <a:t>Friday Morning</a:t>
            </a:r>
          </a:p>
          <a:p>
            <a:pPr marL="457200" indent="-457200">
              <a:buFont typeface="Wingdings" panose="05000000000000000000" pitchFamily="2" charset="2"/>
              <a:buChar char="Ø"/>
            </a:pPr>
            <a:r>
              <a:rPr lang="en-AU" sz="3000" dirty="0">
                <a:latin typeface="Times New Roman" panose="02020603050405020304" pitchFamily="18" charset="0"/>
                <a:cs typeface="Times New Roman" panose="02020603050405020304" pitchFamily="18" charset="0"/>
              </a:rPr>
              <a:t>9</a:t>
            </a:r>
            <a:r>
              <a:rPr lang="en-AU" sz="3000" dirty="0">
                <a:latin typeface="Bell MT" panose="02020503060305020303" pitchFamily="18" charset="0"/>
                <a:cs typeface="Arial" panose="020B0604020202020204" pitchFamily="34" charset="0"/>
              </a:rPr>
              <a:t>am</a:t>
            </a:r>
          </a:p>
          <a:p>
            <a:pPr marL="457200" indent="-457200">
              <a:buFont typeface="Wingdings" panose="05000000000000000000" pitchFamily="2" charset="2"/>
              <a:buChar char="Ø"/>
            </a:pPr>
            <a:r>
              <a:rPr lang="en-AU" sz="3000" dirty="0" err="1">
                <a:latin typeface="Bell MT" panose="02020503060305020303" pitchFamily="18" charset="0"/>
                <a:cs typeface="Arial" panose="020B0604020202020204" pitchFamily="34" charset="0"/>
              </a:rPr>
              <a:t>audio_car</a:t>
            </a:r>
            <a:endParaRPr lang="en-AU" sz="3000" dirty="0">
              <a:latin typeface="Bell MT" panose="02020503060305020303" pitchFamily="18" charset="0"/>
              <a:cs typeface="Arial" panose="020B0604020202020204" pitchFamily="34" charset="0"/>
            </a:endParaRPr>
          </a:p>
          <a:p>
            <a:pPr marL="457200" indent="-457200">
              <a:buFont typeface="Wingdings" panose="05000000000000000000" pitchFamily="2" charset="2"/>
              <a:buChar char="Ø"/>
            </a:pPr>
            <a:r>
              <a:rPr lang="en-AU" sz="3000" dirty="0" err="1">
                <a:latin typeface="Bell MT" panose="02020503060305020303" pitchFamily="18" charset="0"/>
                <a:cs typeface="Arial" panose="020B0604020202020204" pitchFamily="34" charset="0"/>
              </a:rPr>
              <a:t>audio_voice</a:t>
            </a:r>
            <a:endParaRPr lang="en-AU" sz="3000" dirty="0">
              <a:latin typeface="Bell MT" panose="02020503060305020303" pitchFamily="18" charset="0"/>
              <a:cs typeface="Arial" panose="020B0604020202020204" pitchFamily="34" charset="0"/>
            </a:endParaRPr>
          </a:p>
          <a:p>
            <a:pPr marL="457200" indent="-457200">
              <a:buFont typeface="Wingdings" panose="05000000000000000000" pitchFamily="2" charset="2"/>
              <a:buChar char="Ø"/>
            </a:pPr>
            <a:r>
              <a:rPr lang="en-AU" sz="3000" dirty="0" err="1">
                <a:latin typeface="Bell MT" panose="02020503060305020303" pitchFamily="18" charset="0"/>
                <a:cs typeface="Arial" panose="020B0604020202020204" pitchFamily="34" charset="0"/>
              </a:rPr>
              <a:t>Kilometers</a:t>
            </a:r>
            <a:r>
              <a:rPr lang="en-AU" sz="3000" dirty="0">
                <a:latin typeface="Bell MT" panose="02020503060305020303" pitchFamily="18" charset="0"/>
                <a:cs typeface="Arial" panose="020B0604020202020204" pitchFamily="34" charset="0"/>
              </a:rPr>
              <a:t> 3.2</a:t>
            </a:r>
          </a:p>
          <a:p>
            <a:pPr marL="457200" indent="-457200">
              <a:buFont typeface="Wingdings" panose="05000000000000000000" pitchFamily="2" charset="2"/>
              <a:buChar char="Ø"/>
            </a:pPr>
            <a:r>
              <a:rPr lang="en-AU" sz="3000" dirty="0">
                <a:latin typeface="Bell MT" panose="02020503060305020303" pitchFamily="18" charset="0"/>
                <a:cs typeface="Arial" panose="020B0604020202020204" pitchFamily="34" charset="0"/>
              </a:rPr>
              <a:t>19°C</a:t>
            </a:r>
          </a:p>
          <a:p>
            <a:pPr marL="457200" indent="-457200">
              <a:buFont typeface="Wingdings" panose="05000000000000000000" pitchFamily="2" charset="2"/>
              <a:buChar char="Ø"/>
            </a:pPr>
            <a:r>
              <a:rPr lang="en-AU" sz="3000" dirty="0">
                <a:latin typeface="Bell MT" panose="02020503060305020303" pitchFamily="18" charset="0"/>
                <a:cs typeface="Arial" panose="020B0604020202020204" pitchFamily="34" charset="0"/>
              </a:rPr>
              <a:t>Moon Third Quarter</a:t>
            </a:r>
          </a:p>
        </p:txBody>
      </p:sp>
    </p:spTree>
    <p:extLst>
      <p:ext uri="{BB962C8B-B14F-4D97-AF65-F5344CB8AC3E}">
        <p14:creationId xmlns:p14="http://schemas.microsoft.com/office/powerpoint/2010/main" val="891304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6734</TotalTime>
  <Words>4288</Words>
  <Application>Microsoft Office PowerPoint</Application>
  <PresentationFormat>Widescreen</PresentationFormat>
  <Paragraphs>748</Paragraphs>
  <Slides>29</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Bell MT</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Garrett</dc:creator>
  <cp:lastModifiedBy>Paul Garrett</cp:lastModifiedBy>
  <cp:revision>143</cp:revision>
  <dcterms:created xsi:type="dcterms:W3CDTF">2018-03-31T06:49:08Z</dcterms:created>
  <dcterms:modified xsi:type="dcterms:W3CDTF">2018-08-03T02:40:25Z</dcterms:modified>
</cp:coreProperties>
</file>